
<file path=[Content_Types].xml><?xml version="1.0" encoding="utf-8"?>
<Types xmlns="http://schemas.openxmlformats.org/package/2006/content-types">
  <Default Extension="xml" ContentType="application/xml"/>
  <Default Extension="jpeg" ContentType="image/jpeg"/>
  <Default Extension="png" ContentType="image/png"/>
  <Default Extension="rels" ContentType="application/vnd.openxmlformats-package.relationships+xml"/>
  <Default Extension="tiff" ContentType="image/tif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6"/>
  </p:notesMasterIdLst>
  <p:sldIdLst>
    <p:sldId id="256" r:id="rId2"/>
    <p:sldId id="257" r:id="rId3"/>
    <p:sldId id="258" r:id="rId4"/>
    <p:sldId id="262" r:id="rId5"/>
    <p:sldId id="259" r:id="rId6"/>
    <p:sldId id="261" r:id="rId7"/>
    <p:sldId id="263" r:id="rId8"/>
    <p:sldId id="260" r:id="rId9"/>
    <p:sldId id="264" r:id="rId10"/>
    <p:sldId id="265" r:id="rId11"/>
    <p:sldId id="268" r:id="rId12"/>
    <p:sldId id="269" r:id="rId13"/>
    <p:sldId id="270" r:id="rId14"/>
    <p:sldId id="271" r:id="rId15"/>
    <p:sldId id="272" r:id="rId16"/>
    <p:sldId id="273" r:id="rId17"/>
    <p:sldId id="274" r:id="rId18"/>
    <p:sldId id="275" r:id="rId19"/>
    <p:sldId id="276" r:id="rId20"/>
    <p:sldId id="277" r:id="rId21"/>
    <p:sldId id="278" r:id="rId22"/>
    <p:sldId id="283" r:id="rId23"/>
    <p:sldId id="279" r:id="rId24"/>
    <p:sldId id="280" r:id="rId25"/>
    <p:sldId id="287" r:id="rId26"/>
    <p:sldId id="282" r:id="rId27"/>
    <p:sldId id="281" r:id="rId28"/>
    <p:sldId id="266" r:id="rId29"/>
    <p:sldId id="284" r:id="rId30"/>
    <p:sldId id="267" r:id="rId31"/>
    <p:sldId id="288" r:id="rId32"/>
    <p:sldId id="285" r:id="rId33"/>
    <p:sldId id="286" r:id="rId34"/>
    <p:sldId id="289" r:id="rId35"/>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8955"/>
    <p:restoredTop sz="94753"/>
  </p:normalViewPr>
  <p:slideViewPr>
    <p:cSldViewPr snapToGrid="0" snapToObjects="1">
      <p:cViewPr>
        <p:scale>
          <a:sx n="120" d="100"/>
          <a:sy n="120" d="100"/>
        </p:scale>
        <p:origin x="144" y="14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2.tiff>
</file>

<file path=ppt/media/image3.png>
</file>

<file path=ppt/media/image4.tiff>
</file>

<file path=ppt/media/image5.tiff>
</file>

<file path=ppt/media/image6.tiff>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D1350CC-B72C-414D-87ED-F0C939F00816}" type="datetimeFigureOut">
              <a:rPr lang="en-US" smtClean="0"/>
              <a:t>8/21/21</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D652D6B7-E8F9-6142-869E-C9779B7298E0}" type="slidenum">
              <a:rPr lang="en-US" smtClean="0"/>
              <a:t>‹#›</a:t>
            </a:fld>
            <a:endParaRPr lang="en-US"/>
          </a:p>
        </p:txBody>
      </p:sp>
    </p:spTree>
    <p:extLst>
      <p:ext uri="{BB962C8B-B14F-4D97-AF65-F5344CB8AC3E}">
        <p14:creationId xmlns:p14="http://schemas.microsoft.com/office/powerpoint/2010/main" val="129577042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solidFill>
          <a:schemeClr val="bg2"/>
        </a:solid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a:xfrm>
            <a:off x="1915128" y="1788454"/>
            <a:ext cx="8361229" cy="2098226"/>
          </a:xfrm>
        </p:spPr>
        <p:txBody>
          <a:bodyPr anchor="b">
            <a:noAutofit/>
          </a:bodyPr>
          <a:lstStyle>
            <a:lvl1pPr algn="ctr">
              <a:defRPr sz="7200" cap="all" baseline="0">
                <a:solidFill>
                  <a:schemeClr val="tx2"/>
                </a:solidFill>
              </a:defRPr>
            </a:lvl1pPr>
          </a:lstStyle>
          <a:p>
            <a:r>
              <a:rPr lang="en-US" smtClean="0"/>
              <a:t>Click to edit Master title style</a:t>
            </a:r>
            <a:endParaRPr lang="en-US" dirty="0"/>
          </a:p>
        </p:txBody>
      </p:sp>
      <p:sp>
        <p:nvSpPr>
          <p:cNvPr id="3" name="Subtitle 2"/>
          <p:cNvSpPr>
            <a:spLocks noGrp="1"/>
          </p:cNvSpPr>
          <p:nvPr>
            <p:ph type="subTitle" idx="1"/>
          </p:nvPr>
        </p:nvSpPr>
        <p:spPr>
          <a:xfrm>
            <a:off x="2679906" y="3956279"/>
            <a:ext cx="6831673" cy="1086237"/>
          </a:xfrm>
        </p:spPr>
        <p:txBody>
          <a:bodyPr>
            <a:normAutofit/>
          </a:bodyPr>
          <a:lstStyle>
            <a:lvl1pPr marL="0" indent="0" algn="ctr">
              <a:lnSpc>
                <a:spcPct val="112000"/>
              </a:lnSpc>
              <a:spcBef>
                <a:spcPts val="0"/>
              </a:spcBef>
              <a:spcAft>
                <a:spcPts val="0"/>
              </a:spcAft>
              <a:buNone/>
              <a:defRPr sz="23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52858" y="6453386"/>
            <a:ext cx="1607944" cy="404614"/>
          </a:xfrm>
        </p:spPr>
        <p:txBody>
          <a:bodyPr/>
          <a:lstStyle>
            <a:lvl1pPr>
              <a:defRPr baseline="0">
                <a:solidFill>
                  <a:schemeClr val="tx2"/>
                </a:solidFill>
              </a:defRPr>
            </a:lvl1pPr>
          </a:lstStyle>
          <a:p>
            <a:fld id="{87DE6118-2437-4B30-8E3C-4D2BE6020583}" type="datetimeFigureOut">
              <a:rPr lang="en-US" dirty="0"/>
              <a:pPr/>
              <a:t>8/21/21</a:t>
            </a:fld>
            <a:endParaRPr lang="en-US" dirty="0"/>
          </a:p>
        </p:txBody>
      </p:sp>
      <p:sp>
        <p:nvSpPr>
          <p:cNvPr id="5" name="Footer Placeholder 4"/>
          <p:cNvSpPr>
            <a:spLocks noGrp="1"/>
          </p:cNvSpPr>
          <p:nvPr>
            <p:ph type="ftr" sz="quarter" idx="11"/>
          </p:nvPr>
        </p:nvSpPr>
        <p:spPr>
          <a:xfrm>
            <a:off x="2584054" y="6453386"/>
            <a:ext cx="7023377" cy="404614"/>
          </a:xfrm>
        </p:spPr>
        <p:txBody>
          <a:bodyPr/>
          <a:lstStyle>
            <a:lvl1pPr algn="ctr">
              <a:defRPr baseline="0">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baseline="0">
                <a:solidFill>
                  <a:schemeClr val="tx2"/>
                </a:solidFill>
              </a:defRPr>
            </a:lvl1pPr>
          </a:lstStyle>
          <a:p>
            <a:fld id="{69E57DC2-970A-4B3E-BB1C-7A09969E49DF}" type="slidenum">
              <a:rPr lang="en-US" dirty="0"/>
              <a:pPr/>
              <a:t>‹#›</a:t>
            </a:fld>
            <a:endParaRPr lang="en-US" dirty="0"/>
          </a:p>
        </p:txBody>
      </p:sp>
      <p:grpSp>
        <p:nvGrpSpPr>
          <p:cNvPr id="7" name="Group 6"/>
          <p:cNvGrpSpPr/>
          <p:nvPr/>
        </p:nvGrpSpPr>
        <p:grpSpPr>
          <a:xfrm>
            <a:off x="752858" y="744469"/>
            <a:ext cx="10674117" cy="5349671"/>
            <a:chOff x="752858" y="744469"/>
            <a:chExt cx="10674117" cy="5349671"/>
          </a:xfrm>
        </p:grpSpPr>
        <p:sp>
          <p:nvSpPr>
            <p:cNvPr id="11" name="Freeform 6"/>
            <p:cNvSpPr/>
            <p:nvPr/>
          </p:nvSpPr>
          <p:spPr bwMode="auto">
            <a:xfrm>
              <a:off x="8151962" y="1685652"/>
              <a:ext cx="3275013" cy="4408488"/>
            </a:xfrm>
            <a:custGeom>
              <a:avLst/>
              <a:gdLst/>
              <a:ahLst/>
              <a:cxnLst/>
              <a:rect l="l" t="t" r="r" b="b"/>
              <a:pathLst>
                <a:path w="10000" h="10000">
                  <a:moveTo>
                    <a:pt x="8761" y="0"/>
                  </a:moveTo>
                  <a:lnTo>
                    <a:pt x="10000" y="0"/>
                  </a:lnTo>
                  <a:lnTo>
                    <a:pt x="10000" y="10000"/>
                  </a:lnTo>
                  <a:lnTo>
                    <a:pt x="0" y="10000"/>
                  </a:lnTo>
                  <a:lnTo>
                    <a:pt x="0" y="9126"/>
                  </a:lnTo>
                  <a:lnTo>
                    <a:pt x="8761" y="9127"/>
                  </a:lnTo>
                  <a:lnTo>
                    <a:pt x="8761" y="0"/>
                  </a:lnTo>
                  <a:close/>
                </a:path>
              </a:pathLst>
            </a:custGeom>
            <a:solidFill>
              <a:schemeClr val="tx2"/>
            </a:solidFill>
            <a:ln w="0">
              <a:noFill/>
              <a:prstDash val="solid"/>
              <a:round/>
              <a:headEnd/>
              <a:tailEnd/>
            </a:ln>
          </p:spPr>
        </p:sp>
        <p:sp>
          <p:nvSpPr>
            <p:cNvPr id="14" name="Freeform 6"/>
            <p:cNvSpPr/>
            <p:nvPr/>
          </p:nvSpPr>
          <p:spPr bwMode="auto">
            <a:xfrm flipH="1" flipV="1">
              <a:off x="752858" y="744469"/>
              <a:ext cx="3275668" cy="4408488"/>
            </a:xfrm>
            <a:custGeom>
              <a:avLst/>
              <a:gdLst/>
              <a:ahLst/>
              <a:cxnLst/>
              <a:rect l="l" t="t" r="r" b="b"/>
              <a:pathLst>
                <a:path w="10002" h="10000">
                  <a:moveTo>
                    <a:pt x="8763" y="0"/>
                  </a:moveTo>
                  <a:lnTo>
                    <a:pt x="10002" y="0"/>
                  </a:lnTo>
                  <a:lnTo>
                    <a:pt x="10002" y="10000"/>
                  </a:lnTo>
                  <a:lnTo>
                    <a:pt x="2" y="10000"/>
                  </a:lnTo>
                  <a:cubicBezTo>
                    <a:pt x="-2" y="9698"/>
                    <a:pt x="4" y="9427"/>
                    <a:pt x="0" y="9125"/>
                  </a:cubicBezTo>
                  <a:lnTo>
                    <a:pt x="8763" y="9128"/>
                  </a:lnTo>
                  <a:lnTo>
                    <a:pt x="8763" y="0"/>
                  </a:lnTo>
                  <a:close/>
                </a:path>
              </a:pathLst>
            </a:custGeom>
            <a:solidFill>
              <a:schemeClr val="tx2"/>
            </a:solidFill>
            <a:ln w="0">
              <a:noFill/>
              <a:prstDash val="solid"/>
              <a:round/>
              <a:headEnd/>
              <a:tailEnd/>
            </a:ln>
          </p:spPr>
        </p:sp>
      </p:grpSp>
    </p:spTree>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2295525"/>
            <a:ext cx="9601200" cy="357187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596561" y="624156"/>
            <a:ext cx="1565766" cy="5243244"/>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371600" y="624156"/>
            <a:ext cx="8179641" cy="5243244"/>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87DE6118-2437-4B30-8E3C-4D2BE6020583}" type="datetimeFigureOut">
              <a:rPr lang="en-US" dirty="0"/>
              <a:t>8/21/21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Ref idx="1001">
        <a:schemeClr val="bg2"/>
      </p:bgRef>
    </p:bg>
    <p:spTree>
      <p:nvGrpSpPr>
        <p:cNvPr id="1" name=""/>
        <p:cNvGrpSpPr/>
        <p:nvPr/>
      </p:nvGrpSpPr>
      <p:grpSpPr>
        <a:xfrm>
          <a:off x="0" y="0"/>
          <a:ext cx="0" cy="0"/>
          <a:chOff x="0" y="0"/>
          <a:chExt cx="0" cy="0"/>
        </a:xfrm>
      </p:grpSpPr>
      <p:sp>
        <p:nvSpPr>
          <p:cNvPr id="2" name="Title 1"/>
          <p:cNvSpPr>
            <a:spLocks noGrp="1"/>
          </p:cNvSpPr>
          <p:nvPr>
            <p:ph type="title"/>
          </p:nvPr>
        </p:nvSpPr>
        <p:spPr>
          <a:xfrm>
            <a:off x="765025" y="1301360"/>
            <a:ext cx="9612971" cy="2852737"/>
          </a:xfrm>
        </p:spPr>
        <p:txBody>
          <a:bodyPr anchor="b">
            <a:normAutofit/>
          </a:bodyPr>
          <a:lstStyle>
            <a:lvl1pPr algn="r">
              <a:defRPr sz="7200" cap="all" baseline="0">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765025" y="4216328"/>
            <a:ext cx="9612971" cy="1143324"/>
          </a:xfrm>
        </p:spPr>
        <p:txBody>
          <a:bodyPr/>
          <a:lstStyle>
            <a:lvl1pPr marL="0" indent="0" algn="r">
              <a:lnSpc>
                <a:spcPct val="112000"/>
              </a:lnSpc>
              <a:spcBef>
                <a:spcPts val="0"/>
              </a:spcBef>
              <a:spcAft>
                <a:spcPts val="0"/>
              </a:spcAft>
              <a:buNone/>
              <a:defRPr sz="2400">
                <a:solidFill>
                  <a:schemeClr val="tx2"/>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738908" y="6453386"/>
            <a:ext cx="1622409" cy="404614"/>
          </a:xfrm>
        </p:spPr>
        <p:txBody>
          <a:bodyPr/>
          <a:lstStyle>
            <a:lvl1pPr>
              <a:defRPr>
                <a:solidFill>
                  <a:schemeClr val="tx2"/>
                </a:solidFill>
              </a:defRPr>
            </a:lvl1pPr>
          </a:lstStyle>
          <a:p>
            <a:fld id="{87DE6118-2437-4B30-8E3C-4D2BE6020583}" type="datetimeFigureOut">
              <a:rPr lang="en-US" dirty="0"/>
              <a:pPr/>
              <a:t>8/21/21</a:t>
            </a:fld>
            <a:endParaRPr lang="en-US" dirty="0"/>
          </a:p>
        </p:txBody>
      </p:sp>
      <p:sp>
        <p:nvSpPr>
          <p:cNvPr id="5" name="Footer Placeholder 4"/>
          <p:cNvSpPr>
            <a:spLocks noGrp="1"/>
          </p:cNvSpPr>
          <p:nvPr>
            <p:ph type="ftr" sz="quarter" idx="11"/>
          </p:nvPr>
        </p:nvSpPr>
        <p:spPr>
          <a:xfrm>
            <a:off x="2584312" y="6453386"/>
            <a:ext cx="7023377" cy="404614"/>
          </a:xfrm>
        </p:spPr>
        <p:txBody>
          <a:bodyPr/>
          <a:lstStyle>
            <a:lvl1pPr algn="ctr">
              <a:defRPr>
                <a:solidFill>
                  <a:schemeClr val="tx2"/>
                </a:solidFill>
              </a:defRPr>
            </a:lvl1pPr>
          </a:lstStyle>
          <a:p>
            <a:endParaRPr lang="en-US" dirty="0"/>
          </a:p>
        </p:txBody>
      </p:sp>
      <p:sp>
        <p:nvSpPr>
          <p:cNvPr id="6" name="Slide Number Placeholder 5"/>
          <p:cNvSpPr>
            <a:spLocks noGrp="1"/>
          </p:cNvSpPr>
          <p:nvPr>
            <p:ph type="sldNum" sz="quarter" idx="12"/>
          </p:nvPr>
        </p:nvSpPr>
        <p:spPr>
          <a:xfrm>
            <a:off x="9830683"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7" name="Freeform 6" title="Crop Mark"/>
          <p:cNvSpPr/>
          <p:nvPr/>
        </p:nvSpPr>
        <p:spPr bwMode="auto">
          <a:xfrm>
            <a:off x="8151962" y="1685652"/>
            <a:ext cx="3275013" cy="4408488"/>
          </a:xfrm>
          <a:custGeom>
            <a:avLst/>
            <a:gdLst/>
            <a:ahLst/>
            <a:cxnLst/>
            <a:rect l="0" t="0" r="r" b="b"/>
            <a:pathLst>
              <a:path w="4125" h="5554">
                <a:moveTo>
                  <a:pt x="3614" y="0"/>
                </a:moveTo>
                <a:lnTo>
                  <a:pt x="4125" y="0"/>
                </a:lnTo>
                <a:lnTo>
                  <a:pt x="4125" y="5554"/>
                </a:lnTo>
                <a:lnTo>
                  <a:pt x="0" y="5554"/>
                </a:lnTo>
                <a:lnTo>
                  <a:pt x="0" y="5074"/>
                </a:lnTo>
                <a:lnTo>
                  <a:pt x="3614" y="5074"/>
                </a:lnTo>
                <a:lnTo>
                  <a:pt x="3614" y="0"/>
                </a:lnTo>
                <a:close/>
              </a:path>
            </a:pathLst>
          </a:custGeom>
          <a:solidFill>
            <a:schemeClr val="tx2"/>
          </a:solidFill>
          <a:ln w="0">
            <a:noFill/>
            <a:prstDash val="solid"/>
            <a:round/>
            <a:headEnd/>
            <a:tailEnd/>
          </a:ln>
        </p:spPr>
      </p:sp>
    </p:spTree>
  </p:cSld>
  <p:clrMapOvr>
    <a:overrideClrMapping bg1="dk1" tx1="lt1" bg2="dk2" tx2="lt2" accent1="accent1" accent2="accent2" accent3="accent3" accent4="accent4" accent5="accent5" accent6="accent6" hlink="hlink" folHlink="folHlink"/>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chemeClr val="tx2"/>
                </a:solidFill>
              </a:defRPr>
            </a:lvl1pPr>
          </a:lstStyle>
          <a:p>
            <a:r>
              <a:rPr lang="en-US" smtClean="0"/>
              <a:t>Click to edit Master title style</a:t>
            </a:r>
            <a:endParaRPr lang="en-US" dirty="0"/>
          </a:p>
        </p:txBody>
      </p:sp>
      <p:sp>
        <p:nvSpPr>
          <p:cNvPr id="3" name="Content Placeholder 2"/>
          <p:cNvSpPr>
            <a:spLocks noGrp="1"/>
          </p:cNvSpPr>
          <p:nvPr>
            <p:ph sz="half" idx="1"/>
          </p:nvPr>
        </p:nvSpPr>
        <p:spPr>
          <a:xfrm>
            <a:off x="1371600" y="2285999"/>
            <a:ext cx="4447786" cy="3581401"/>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525403" y="2285999"/>
            <a:ext cx="4447786" cy="3581401"/>
          </a:xfrm>
        </p:spPr>
        <p:txBody>
          <a:bodyPr/>
          <a:lstStyle>
            <a:lvl1pPr>
              <a:defRPr>
                <a:solidFill>
                  <a:schemeClr val="tx2"/>
                </a:solidFill>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87DE6118-2437-4B30-8E3C-4D2BE6020583}" type="datetimeFigureOut">
              <a:rPr lang="en-US" dirty="0"/>
              <a:t>8/21/21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1485900"/>
          </a:xfrm>
        </p:spPr>
        <p:txBody>
          <a:bodyPr/>
          <a:lstStyle>
            <a:lvl1pPr>
              <a:defRPr>
                <a:solidFill>
                  <a:schemeClr val="tx2"/>
                </a:solidFill>
              </a:defRPr>
            </a:lvl1pPr>
          </a:lstStyle>
          <a:p>
            <a:r>
              <a:rPr lang="en-US" smtClean="0"/>
              <a:t>Click to edit Master title style</a:t>
            </a:r>
            <a:endParaRPr lang="en-US" dirty="0"/>
          </a:p>
        </p:txBody>
      </p:sp>
      <p:sp>
        <p:nvSpPr>
          <p:cNvPr id="3" name="Text Placeholder 2"/>
          <p:cNvSpPr>
            <a:spLocks noGrp="1"/>
          </p:cNvSpPr>
          <p:nvPr>
            <p:ph type="body" idx="1"/>
          </p:nvPr>
        </p:nvSpPr>
        <p:spPr>
          <a:xfrm>
            <a:off x="1371600"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371600"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525014" y="2340864"/>
            <a:ext cx="4443984" cy="823912"/>
          </a:xfrm>
        </p:spPr>
        <p:txBody>
          <a:bodyPr anchor="b">
            <a:noAutofit/>
          </a:bodyPr>
          <a:lstStyle>
            <a:lvl1pPr marL="0" indent="0">
              <a:lnSpc>
                <a:spcPct val="84000"/>
              </a:lnSpc>
              <a:spcBef>
                <a:spcPts val="0"/>
              </a:spcBef>
              <a:spcAft>
                <a:spcPts val="0"/>
              </a:spcAft>
              <a:buNone/>
              <a:defRPr sz="3000" b="0" baseline="0">
                <a:solidFill>
                  <a:schemeClr val="tx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525014" y="3305207"/>
            <a:ext cx="4443984" cy="2562193"/>
          </a:xfrm>
        </p:spPr>
        <p:txBody>
          <a:bodyPr/>
          <a:lstStyle>
            <a:lvl1pPr>
              <a:defRPr baseline="0">
                <a:solidFill>
                  <a:schemeClr val="tx2"/>
                </a:solidFill>
              </a:defRPr>
            </a:lvl1pPr>
            <a:lvl2pPr>
              <a:defRPr baseline="0">
                <a:solidFill>
                  <a:schemeClr val="tx2"/>
                </a:solidFill>
              </a:defRPr>
            </a:lvl2pPr>
            <a:lvl3pPr>
              <a:defRPr baseline="0">
                <a:solidFill>
                  <a:schemeClr val="tx2"/>
                </a:solidFill>
              </a:defRPr>
            </a:lvl3pPr>
            <a:lvl4pPr>
              <a:defRPr baseline="0">
                <a:solidFill>
                  <a:schemeClr val="tx2"/>
                </a:solidFill>
              </a:defRPr>
            </a:lvl4pPr>
            <a:lvl5pPr>
              <a:defRPr baseline="0">
                <a:solidFill>
                  <a:schemeClr val="tx2"/>
                </a:solidFill>
              </a:defRPr>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87DE6118-2437-4B30-8E3C-4D2BE6020583}" type="datetimeFigureOut">
              <a:rPr lang="en-US" dirty="0"/>
              <a:t>8/21/21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87DE6118-2437-4B30-8E3C-4D2BE6020583}" type="datetimeFigureOut">
              <a:rPr lang="en-US" dirty="0"/>
              <a:t>8/21/21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7DE6118-2437-4B30-8E3C-4D2BE6020583}" type="datetimeFigureOut">
              <a:rPr lang="en-US" dirty="0"/>
              <a:t>8/21/21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9E57DC2-970A-4B3E-BB1C-7A09969E49DF}" type="slidenum">
              <a:rPr lang="en-US" dirty="0"/>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Autofit/>
          </a:bodyPr>
          <a:lstStyle>
            <a:lvl1pPr>
              <a:lnSpc>
                <a:spcPct val="84000"/>
              </a:lnSpc>
              <a:defRPr sz="4800" baseline="0">
                <a:solidFill>
                  <a:schemeClr val="tx2"/>
                </a:solidFill>
              </a:defRPr>
            </a:lvl1pPr>
          </a:lstStyle>
          <a:p>
            <a:r>
              <a:rPr lang="en-US" smtClean="0"/>
              <a:t>Click to edit Master title style</a:t>
            </a:r>
            <a:endParaRPr lang="en-US" dirty="0"/>
          </a:p>
        </p:txBody>
      </p:sp>
      <p:sp>
        <p:nvSpPr>
          <p:cNvPr id="3" name="Content Placeholder 2"/>
          <p:cNvSpPr>
            <a:spLocks noGrp="1"/>
          </p:cNvSpPr>
          <p:nvPr>
            <p:ph idx="1"/>
          </p:nvPr>
        </p:nvSpPr>
        <p:spPr>
          <a:xfrm>
            <a:off x="6256020" y="685801"/>
            <a:ext cx="5212080" cy="5175250"/>
          </a:xfrm>
        </p:spPr>
        <p:txBody>
          <a:bodyPr/>
          <a:lstStyle>
            <a:lvl1pPr>
              <a:defRPr sz="2000"/>
            </a:lvl1pPr>
            <a:lvl2pPr>
              <a:defRPr sz="2000"/>
            </a:lvl2pPr>
            <a:lvl3pPr>
              <a:defRPr sz="1800"/>
            </a:lvl3pPr>
            <a:lvl4pPr>
              <a:defRPr sz="18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723900" y="2856344"/>
            <a:ext cx="3855720" cy="3011056"/>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8/21/21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8" name="Rectangle 7" title="Background Shape"/>
          <p:cNvSpPr/>
          <p:nvPr/>
        </p:nvSpPr>
        <p:spPr>
          <a:xfrm>
            <a:off x="0" y="376"/>
            <a:ext cx="5303520" cy="6857624"/>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723900" y="685800"/>
            <a:ext cx="3855720" cy="2157884"/>
          </a:xfrm>
        </p:spPr>
        <p:txBody>
          <a:bodyPr anchor="t">
            <a:normAutofit/>
          </a:bodyPr>
          <a:lstStyle>
            <a:lvl1pPr>
              <a:lnSpc>
                <a:spcPct val="84000"/>
              </a:lnSpc>
              <a:defRPr sz="4800" baseline="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5532120" y="0"/>
            <a:ext cx="6659880" cy="6857999"/>
          </a:xfrm>
        </p:spPr>
        <p:txBody>
          <a:bodyPr anchor="t">
            <a:normAutofit/>
          </a:bodyPr>
          <a:lstStyle>
            <a:lvl1pPr marL="0" indent="0">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723900" y="2855968"/>
            <a:ext cx="3855720" cy="3011432"/>
          </a:xfrm>
        </p:spPr>
        <p:txBody>
          <a:bodyPr/>
          <a:lstStyle>
            <a:lvl1pPr marL="0" indent="0">
              <a:lnSpc>
                <a:spcPct val="113000"/>
              </a:lnSpc>
              <a:spcBef>
                <a:spcPts val="0"/>
              </a:spcBef>
              <a:spcAft>
                <a:spcPts val="1500"/>
              </a:spcAft>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a:xfrm>
            <a:off x="723900" y="6453386"/>
            <a:ext cx="1204572" cy="404614"/>
          </a:xfrm>
        </p:spPr>
        <p:txBody>
          <a:bodyPr/>
          <a:lstStyle>
            <a:lvl1pPr>
              <a:defRPr>
                <a:solidFill>
                  <a:schemeClr val="tx2"/>
                </a:solidFill>
              </a:defRPr>
            </a:lvl1pPr>
          </a:lstStyle>
          <a:p>
            <a:fld id="{87DE6118-2437-4B30-8E3C-4D2BE6020583}" type="datetimeFigureOut">
              <a:rPr lang="en-US" dirty="0"/>
              <a:pPr/>
              <a:t>8/21/21</a:t>
            </a:fld>
            <a:endParaRPr lang="en-US" dirty="0"/>
          </a:p>
        </p:txBody>
      </p:sp>
      <p:sp>
        <p:nvSpPr>
          <p:cNvPr id="6" name="Footer Placeholder 5"/>
          <p:cNvSpPr>
            <a:spLocks noGrp="1"/>
          </p:cNvSpPr>
          <p:nvPr>
            <p:ph type="ftr" sz="quarter" idx="11"/>
          </p:nvPr>
        </p:nvSpPr>
        <p:spPr>
          <a:xfrm>
            <a:off x="2205945" y="6453386"/>
            <a:ext cx="2373675" cy="404614"/>
          </a:xfrm>
        </p:spPr>
        <p:txBody>
          <a:bodyPr/>
          <a:lstStyle>
            <a:lvl1pPr>
              <a:defRPr>
                <a:solidFill>
                  <a:schemeClr val="tx2"/>
                </a:solidFill>
              </a:defRPr>
            </a:lvl1pPr>
          </a:lstStyle>
          <a:p>
            <a:endParaRPr lang="en-US" dirty="0"/>
          </a:p>
        </p:txBody>
      </p:sp>
      <p:sp>
        <p:nvSpPr>
          <p:cNvPr id="7" name="Slide Number Placeholder 6"/>
          <p:cNvSpPr>
            <a:spLocks noGrp="1"/>
          </p:cNvSpPr>
          <p:nvPr>
            <p:ph type="sldNum" sz="quarter" idx="12"/>
          </p:nvPr>
        </p:nvSpPr>
        <p:spPr>
          <a:xfrm>
            <a:off x="9883140" y="6453386"/>
            <a:ext cx="1596292" cy="404614"/>
          </a:xfrm>
        </p:spPr>
        <p:txBody>
          <a:bodyPr/>
          <a:lstStyle>
            <a:lvl1pPr>
              <a:defRPr>
                <a:solidFill>
                  <a:schemeClr val="tx2"/>
                </a:solidFill>
              </a:defRPr>
            </a:lvl1pPr>
          </a:lstStyle>
          <a:p>
            <a:fld id="{69E57DC2-970A-4B3E-BB1C-7A09969E49DF}" type="slidenum">
              <a:rPr lang="en-US" dirty="0"/>
              <a:pPr/>
              <a:t>‹#›</a:t>
            </a:fld>
            <a:endParaRPr lang="en-US" dirty="0"/>
          </a:p>
        </p:txBody>
      </p:sp>
      <p:sp>
        <p:nvSpPr>
          <p:cNvPr id="9" name="Rectangle 8" title="Divider Bar"/>
          <p:cNvSpPr/>
          <p:nvPr/>
        </p:nvSpPr>
        <p:spPr>
          <a:xfrm>
            <a:off x="5303520"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2"/>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371600" y="685800"/>
            <a:ext cx="9601200" cy="1485900"/>
          </a:xfrm>
          <a:prstGeom prst="rect">
            <a:avLst/>
          </a:prstGeom>
        </p:spPr>
        <p:txBody>
          <a:bodyPr vert="horz" lIns="91440" tIns="45720" rIns="91440" bIns="45720" rtlCol="0" anchor="t">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371600" y="2286000"/>
            <a:ext cx="9601200" cy="358140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1390650" y="6453386"/>
            <a:ext cx="1204572" cy="404614"/>
          </a:xfrm>
          <a:prstGeom prst="rect">
            <a:avLst/>
          </a:prstGeom>
        </p:spPr>
        <p:txBody>
          <a:bodyPr vert="horz" lIns="91440" tIns="45720" rIns="91440" bIns="45720" rtlCol="0" anchor="ctr"/>
          <a:lstStyle>
            <a:lvl1pPr algn="l">
              <a:defRPr sz="1200" baseline="0">
                <a:solidFill>
                  <a:schemeClr val="tx2"/>
                </a:solidFill>
              </a:defRPr>
            </a:lvl1pPr>
          </a:lstStyle>
          <a:p>
            <a:fld id="{87DE6118-2437-4B30-8E3C-4D2BE6020583}" type="datetimeFigureOut">
              <a:rPr lang="en-US" dirty="0"/>
              <a:pPr/>
              <a:t>8/21/21</a:t>
            </a:fld>
            <a:endParaRPr lang="en-US" dirty="0"/>
          </a:p>
        </p:txBody>
      </p:sp>
      <p:sp>
        <p:nvSpPr>
          <p:cNvPr id="5" name="Footer Placeholder 4"/>
          <p:cNvSpPr>
            <a:spLocks noGrp="1"/>
          </p:cNvSpPr>
          <p:nvPr>
            <p:ph type="ftr" sz="quarter" idx="3"/>
          </p:nvPr>
        </p:nvSpPr>
        <p:spPr>
          <a:xfrm>
            <a:off x="2893564" y="6453386"/>
            <a:ext cx="6280830" cy="404614"/>
          </a:xfrm>
          <a:prstGeom prst="rect">
            <a:avLst/>
          </a:prstGeom>
        </p:spPr>
        <p:txBody>
          <a:bodyPr vert="horz" lIns="91440" tIns="45720" rIns="91440" bIns="45720" rtlCol="0" anchor="ctr"/>
          <a:lstStyle>
            <a:lvl1pPr algn="l">
              <a:defRPr sz="1200" baseline="0">
                <a:solidFill>
                  <a:schemeClr val="tx2"/>
                </a:solidFill>
              </a:defRPr>
            </a:lvl1pPr>
          </a:lstStyle>
          <a:p>
            <a:endParaRPr lang="en-US" dirty="0"/>
          </a:p>
        </p:txBody>
      </p:sp>
      <p:sp>
        <p:nvSpPr>
          <p:cNvPr id="6" name="Slide Number Placeholder 5"/>
          <p:cNvSpPr>
            <a:spLocks noGrp="1"/>
          </p:cNvSpPr>
          <p:nvPr>
            <p:ph type="sldNum" sz="quarter" idx="4"/>
          </p:nvPr>
        </p:nvSpPr>
        <p:spPr>
          <a:xfrm>
            <a:off x="9472736" y="6453386"/>
            <a:ext cx="1596292" cy="404614"/>
          </a:xfrm>
          <a:prstGeom prst="rect">
            <a:avLst/>
          </a:prstGeom>
        </p:spPr>
        <p:txBody>
          <a:bodyPr vert="horz" lIns="91440" tIns="45720" rIns="91440" bIns="45720" rtlCol="0" anchor="ctr"/>
          <a:lstStyle>
            <a:lvl1pPr algn="r">
              <a:defRPr sz="1200" baseline="0">
                <a:solidFill>
                  <a:schemeClr val="tx2"/>
                </a:solidFill>
              </a:defRPr>
            </a:lvl1pPr>
          </a:lstStyle>
          <a:p>
            <a:fld id="{69E57DC2-970A-4B3E-BB1C-7A09969E49DF}" type="slidenum">
              <a:rPr lang="en-US" dirty="0"/>
              <a:pPr/>
              <a:t>‹#›</a:t>
            </a:fld>
            <a:endParaRPr lang="en-US" dirty="0"/>
          </a:p>
        </p:txBody>
      </p:sp>
      <p:sp>
        <p:nvSpPr>
          <p:cNvPr id="9" name="Rectangle 8" title="Side bar"/>
          <p:cNvSpPr/>
          <p:nvPr/>
        </p:nvSpPr>
        <p:spPr>
          <a:xfrm>
            <a:off x="478095" y="376"/>
            <a:ext cx="228600" cy="6858000"/>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89000"/>
        </a:lnSpc>
        <a:spcBef>
          <a:spcPct val="0"/>
        </a:spcBef>
        <a:buNone/>
        <a:defRPr sz="4400" kern="1200" baseline="0">
          <a:solidFill>
            <a:schemeClr val="tx2"/>
          </a:solidFill>
          <a:latin typeface="+mj-lt"/>
          <a:ea typeface="+mj-ea"/>
          <a:cs typeface="+mj-cs"/>
        </a:defRPr>
      </a:lvl1pPr>
    </p:titleStyle>
    <p:body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3" orient="horz" pos="1368">
          <p15:clr>
            <a:srgbClr val="F26B43"/>
          </p15:clr>
        </p15:guide>
        <p15:guide id="4" orient="horz" pos="1440">
          <p15:clr>
            <a:srgbClr val="F26B43"/>
          </p15:clr>
        </p15:guide>
        <p15:guide id="6" orient="horz" pos="3696">
          <p15:clr>
            <a:srgbClr val="F26B43"/>
          </p15:clr>
        </p15:guide>
        <p15:guide id="7" orient="horz" pos="432">
          <p15:clr>
            <a:srgbClr val="F26B43"/>
          </p15:clr>
        </p15:guide>
        <p15:guide id="8" orient="horz" pos="1512">
          <p15:clr>
            <a:srgbClr val="F26B43"/>
          </p15:clr>
        </p15:guide>
        <p15:guide id="9" pos="6912">
          <p15:clr>
            <a:srgbClr val="F26B43"/>
          </p15:clr>
        </p15:guide>
        <p15:guide id="10" pos="936">
          <p15:clr>
            <a:srgbClr val="F26B43"/>
          </p15:clr>
        </p15:guide>
        <p15:guide id="11" pos="864">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9.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0.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1.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2.png"/><Relationship Id="rId3" Type="http://schemas.openxmlformats.org/officeDocument/2006/relationships/image" Target="../media/image13.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4.png"/><Relationship Id="rId3" Type="http://schemas.openxmlformats.org/officeDocument/2006/relationships/image" Target="../media/image15.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6.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tif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3" Type="http://schemas.openxmlformats.org/officeDocument/2006/relationships/image" Target="../media/image5.tiff"/><Relationship Id="rId4" Type="http://schemas.openxmlformats.org/officeDocument/2006/relationships/image" Target="../media/image6.tiff"/><Relationship Id="rId1" Type="http://schemas.openxmlformats.org/officeDocument/2006/relationships/slideLayout" Target="../slideLayouts/slideLayout2.xml"/><Relationship Id="rId2" Type="http://schemas.openxmlformats.org/officeDocument/2006/relationships/image" Target="../media/image4.tiff"/></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sz="5400" dirty="0" smtClean="0"/>
              <a:t>PROMETHEUS: Neural network trees</a:t>
            </a:r>
            <a:endParaRPr lang="en-US" sz="5400" dirty="0"/>
          </a:p>
        </p:txBody>
      </p:sp>
      <p:sp>
        <p:nvSpPr>
          <p:cNvPr id="3" name="Subtitle 2"/>
          <p:cNvSpPr>
            <a:spLocks noGrp="1"/>
          </p:cNvSpPr>
          <p:nvPr>
            <p:ph type="subTitle" idx="1"/>
          </p:nvPr>
        </p:nvSpPr>
        <p:spPr/>
        <p:txBody>
          <a:bodyPr>
            <a:normAutofit fontScale="92500" lnSpcReduction="10000"/>
          </a:bodyPr>
          <a:lstStyle/>
          <a:p>
            <a:r>
              <a:rPr lang="en-US" dirty="0" smtClean="0"/>
              <a:t>Comp 400</a:t>
            </a:r>
          </a:p>
          <a:p>
            <a:r>
              <a:rPr lang="en-US" dirty="0" smtClean="0"/>
              <a:t>Marwan Jabbour</a:t>
            </a:r>
          </a:p>
          <a:p>
            <a:r>
              <a:rPr lang="en-US" dirty="0" smtClean="0"/>
              <a:t>Dr. Joseph Vybihal</a:t>
            </a:r>
            <a:endParaRPr lang="en-US" dirty="0"/>
          </a:p>
        </p:txBody>
      </p:sp>
    </p:spTree>
    <p:extLst>
      <p:ext uri="{BB962C8B-B14F-4D97-AF65-F5344CB8AC3E}">
        <p14:creationId xmlns:p14="http://schemas.microsoft.com/office/powerpoint/2010/main" val="16463515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Neural Network Tree (Version 1)</a:t>
            </a:r>
            <a:endParaRPr lang="en-US" dirty="0"/>
          </a:p>
        </p:txBody>
      </p:sp>
      <p:pic>
        <p:nvPicPr>
          <p:cNvPr id="4" name="Content Placeholder 3"/>
          <p:cNvPicPr>
            <a:picLocks noGrp="1"/>
          </p:cNvPicPr>
          <p:nvPr>
            <p:ph idx="1"/>
          </p:nvPr>
        </p:nvPicPr>
        <p:blipFill>
          <a:blip r:embed="rId2">
            <a:extLst>
              <a:ext uri="{28A0092B-C50C-407E-A947-70E740481C1C}">
                <a14:useLocalDpi xmlns:a14="http://schemas.microsoft.com/office/drawing/2010/main" val="0"/>
              </a:ext>
            </a:extLst>
          </a:blip>
          <a:stretch>
            <a:fillRect/>
          </a:stretch>
        </p:blipFill>
        <p:spPr>
          <a:xfrm>
            <a:off x="3247326" y="1428750"/>
            <a:ext cx="5849748" cy="5095875"/>
          </a:xfrm>
          <a:prstGeom prst="rect">
            <a:avLst/>
          </a:prstGeom>
          <a:ln w="19050">
            <a:solidFill>
              <a:schemeClr val="tx1"/>
            </a:solidFill>
          </a:ln>
        </p:spPr>
      </p:pic>
    </p:spTree>
    <p:extLst>
      <p:ext uri="{BB962C8B-B14F-4D97-AF65-F5344CB8AC3E}">
        <p14:creationId xmlns:p14="http://schemas.microsoft.com/office/powerpoint/2010/main" val="18710215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845545"/>
          </a:xfrm>
        </p:spPr>
        <p:txBody>
          <a:bodyPr/>
          <a:lstStyle/>
          <a:p>
            <a:r>
              <a:rPr lang="en-US" smtClean="0"/>
              <a:t>DirectionClassifierNN</a:t>
            </a:r>
            <a:endParaRPr lang="en-US"/>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176001045"/>
              </p:ext>
            </p:extLst>
          </p:nvPr>
        </p:nvGraphicFramePr>
        <p:xfrm>
          <a:off x="1564396" y="1685585"/>
          <a:ext cx="6781704" cy="4318975"/>
        </p:xfrm>
        <a:graphic>
          <a:graphicData uri="http://schemas.openxmlformats.org/drawingml/2006/table">
            <a:tbl>
              <a:tblPr firstRow="1" firstCol="1" bandRow="1">
                <a:tableStyleId>{5C22544A-7EE6-4342-B048-85BDC9FD1C3A}</a:tableStyleId>
              </a:tblPr>
              <a:tblGrid>
                <a:gridCol w="918125"/>
                <a:gridCol w="919899"/>
                <a:gridCol w="919899"/>
                <a:gridCol w="919899"/>
                <a:gridCol w="1028122"/>
                <a:gridCol w="1037880"/>
                <a:gridCol w="1037880"/>
              </a:tblGrid>
              <a:tr h="392635">
                <a:tc>
                  <a:txBody>
                    <a:bodyPr/>
                    <a:lstStyle/>
                    <a:p>
                      <a:pPr marL="0" marR="0" algn="ctr">
                        <a:spcBef>
                          <a:spcPts val="0"/>
                        </a:spcBef>
                        <a:spcAft>
                          <a:spcPts val="0"/>
                        </a:spcAft>
                      </a:pPr>
                      <a:r>
                        <a:rPr lang="en-US" sz="1100">
                          <a:effectLst/>
                        </a:rPr>
                        <a:t>SD_front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SD_left</a:t>
                      </a:r>
                      <a:endParaRPr lang="en-US" sz="1200" dirty="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SD_right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SD_back</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Expected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Predicted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1.687</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0.445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2.332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0.429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0.798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0.663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2.469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1.242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1.567</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0.459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1.82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0.554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0.79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0.762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2.789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1.172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0.761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0.49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1.754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1.145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0.769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0.783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1.564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0.668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0.811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0.435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1.423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0.394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2.0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0.515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1.957</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1.689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0.831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0.761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1.441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0.769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0.88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0.708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0.513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0.846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0.446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1.925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1.339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0.967</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0.946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2.725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1.302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left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1.54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0.452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1.839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1.025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0.962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0.669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1.566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0.725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0.602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0.504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2.56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1.355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2.491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0.49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1.797</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1.194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0.823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0.789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1.319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2.603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0.808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0.536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1.693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1.299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1.252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0.597</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1.567</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0.924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96317">
                <a:tc>
                  <a:txBody>
                    <a:bodyPr/>
                    <a:lstStyle/>
                    <a:p>
                      <a:pPr marL="0" marR="0" algn="ctr">
                        <a:spcBef>
                          <a:spcPts val="0"/>
                        </a:spcBef>
                        <a:spcAft>
                          <a:spcPts val="0"/>
                        </a:spcAft>
                      </a:pPr>
                      <a:r>
                        <a:rPr lang="en-US" sz="1100">
                          <a:effectLst/>
                        </a:rPr>
                        <a:t>0.763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0.648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3.02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1.624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nchor="ctr"/>
                </a:tc>
              </a:tr>
            </a:tbl>
          </a:graphicData>
        </a:graphic>
      </p:graphicFrame>
      <p:sp>
        <p:nvSpPr>
          <p:cNvPr id="5" name="Rectangle 4"/>
          <p:cNvSpPr/>
          <p:nvPr/>
        </p:nvSpPr>
        <p:spPr>
          <a:xfrm>
            <a:off x="8605614" y="5635228"/>
            <a:ext cx="2736647" cy="369332"/>
          </a:xfrm>
          <a:prstGeom prst="rect">
            <a:avLst/>
          </a:prstGeom>
        </p:spPr>
        <p:txBody>
          <a:bodyPr wrap="none">
            <a:spAutoFit/>
          </a:bodyPr>
          <a:lstStyle/>
          <a:p>
            <a:pPr algn="ctr"/>
            <a:r>
              <a:rPr lang="en-US" u="sng">
                <a:solidFill>
                  <a:srgbClr val="000000"/>
                </a:solidFill>
                <a:latin typeface="Times New Roman" charset="0"/>
                <a:ea typeface="Calibri" charset="0"/>
                <a:cs typeface="Times New Roman" charset="0"/>
              </a:rPr>
              <a:t>Accuracy Rate</a:t>
            </a:r>
            <a:r>
              <a:rPr lang="en-US">
                <a:solidFill>
                  <a:srgbClr val="000000"/>
                </a:solidFill>
                <a:latin typeface="Times New Roman" charset="0"/>
                <a:ea typeface="Calibri" charset="0"/>
                <a:cs typeface="Times New Roman" charset="0"/>
              </a:rPr>
              <a:t>: 17/20, 85%</a:t>
            </a:r>
            <a:endParaRPr lang="en-US">
              <a:effectLst/>
              <a:latin typeface="Calibri" charset="0"/>
              <a:ea typeface="Calibri" charset="0"/>
              <a:cs typeface="Times New Roman" charset="0"/>
            </a:endParaRPr>
          </a:p>
        </p:txBody>
      </p:sp>
      <p:graphicFrame>
        <p:nvGraphicFramePr>
          <p:cNvPr id="6" name="Table 5"/>
          <p:cNvGraphicFramePr>
            <a:graphicFrameLocks noGrp="1"/>
          </p:cNvGraphicFramePr>
          <p:nvPr>
            <p:extLst>
              <p:ext uri="{D42A27DB-BD31-4B8C-83A1-F6EECF244321}">
                <p14:modId xmlns:p14="http://schemas.microsoft.com/office/powerpoint/2010/main" val="425069017"/>
              </p:ext>
            </p:extLst>
          </p:nvPr>
        </p:nvGraphicFramePr>
        <p:xfrm>
          <a:off x="9151620" y="1685585"/>
          <a:ext cx="1821180" cy="838200"/>
        </p:xfrm>
        <a:graphic>
          <a:graphicData uri="http://schemas.openxmlformats.org/drawingml/2006/table">
            <a:tbl>
              <a:tblPr firstRow="1" firstCol="1" bandRow="1">
                <a:tableStyleId>{5C22544A-7EE6-4342-B048-85BDC9FD1C3A}</a:tableStyleId>
              </a:tblPr>
              <a:tblGrid>
                <a:gridCol w="1021080"/>
                <a:gridCol w="800100"/>
              </a:tblGrid>
              <a:tr h="187960">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Percentage</a:t>
                      </a:r>
                      <a:endParaRPr lang="en-US" sz="1200">
                        <a:effectLst/>
                        <a:latin typeface="Calibri" charset="0"/>
                        <a:ea typeface="Calibri" charset="0"/>
                        <a:cs typeface="Times New Roman" charset="0"/>
                      </a:endParaRPr>
                    </a:p>
                  </a:txBody>
                  <a:tcPr marL="68580" marR="68580" marT="0" marB="0" anchor="ctr"/>
                </a:tc>
              </a:tr>
              <a:tr h="0">
                <a:tc>
                  <a:txBody>
                    <a:bodyPr/>
                    <a:lstStyle/>
                    <a:p>
                      <a:pPr marL="0" marR="0" algn="ctr">
                        <a:spcBef>
                          <a:spcPts val="0"/>
                        </a:spcBef>
                        <a:spcAft>
                          <a:spcPts val="0"/>
                        </a:spcAft>
                      </a:pPr>
                      <a:r>
                        <a:rPr lang="en-US" sz="1100">
                          <a:effectLst/>
                        </a:rPr>
                        <a:t>right-turn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54%</a:t>
                      </a:r>
                      <a:endParaRPr lang="en-US" sz="1200">
                        <a:effectLst/>
                        <a:latin typeface="Calibri" charset="0"/>
                        <a:ea typeface="Calibri" charset="0"/>
                        <a:cs typeface="Times New Roman" charset="0"/>
                      </a:endParaRPr>
                    </a:p>
                  </a:txBody>
                  <a:tcPr marL="68580" marR="68580" marT="0" marB="0" anchor="ctr"/>
                </a:tc>
              </a:tr>
              <a:tr h="0">
                <a:tc>
                  <a:txBody>
                    <a:bodyPr/>
                    <a:lstStyle/>
                    <a:p>
                      <a:pPr marL="0" marR="0" algn="ctr">
                        <a:spcBef>
                          <a:spcPts val="0"/>
                        </a:spcBef>
                        <a:spcAft>
                          <a:spcPts val="0"/>
                        </a:spcAft>
                      </a:pPr>
                      <a:r>
                        <a:rPr lang="en-US" sz="1100">
                          <a:effectLst/>
                        </a:rPr>
                        <a:t>move 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40%</a:t>
                      </a:r>
                      <a:endParaRPr lang="en-US" sz="1200">
                        <a:effectLst/>
                        <a:latin typeface="Calibri" charset="0"/>
                        <a:ea typeface="Calibri" charset="0"/>
                        <a:cs typeface="Times New Roman" charset="0"/>
                      </a:endParaRPr>
                    </a:p>
                  </a:txBody>
                  <a:tcPr marL="68580" marR="68580" marT="0" marB="0" anchor="ctr"/>
                </a:tc>
              </a:tr>
              <a:tr h="0">
                <a:tc>
                  <a:txBody>
                    <a:bodyPr/>
                    <a:lstStyle/>
                    <a:p>
                      <a:pPr marL="0" marR="0" algn="ctr">
                        <a:spcBef>
                          <a:spcPts val="0"/>
                        </a:spcBef>
                        <a:spcAft>
                          <a:spcPts val="0"/>
                        </a:spcAft>
                      </a:pPr>
                      <a:r>
                        <a:rPr lang="en-US" sz="1100">
                          <a:effectLst/>
                        </a:rPr>
                        <a:t>left-turn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6%</a:t>
                      </a:r>
                      <a:endParaRPr lang="en-US" sz="1200" dirty="0">
                        <a:effectLst/>
                        <a:latin typeface="Calibri" charset="0"/>
                        <a:ea typeface="Calibri" charset="0"/>
                        <a:cs typeface="Times New Roman" charset="0"/>
                      </a:endParaRPr>
                    </a:p>
                  </a:txBody>
                  <a:tcPr marL="68580" marR="68580" marT="0" marB="0" anchor="ctr"/>
                </a:tc>
              </a:tr>
            </a:tbl>
          </a:graphicData>
        </a:graphic>
      </p:graphicFrame>
    </p:spTree>
    <p:extLst>
      <p:ext uri="{BB962C8B-B14F-4D97-AF65-F5344CB8AC3E}">
        <p14:creationId xmlns:p14="http://schemas.microsoft.com/office/powerpoint/2010/main" val="153586415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845545"/>
          </a:xfrm>
        </p:spPr>
        <p:txBody>
          <a:bodyPr/>
          <a:lstStyle/>
          <a:p>
            <a:r>
              <a:rPr lang="en-US" dirty="0" smtClean="0"/>
              <a:t>SurfaceClassifierNN</a:t>
            </a:r>
            <a:endParaRPr lang="en-US" dirty="0"/>
          </a:p>
        </p:txBody>
      </p:sp>
      <p:graphicFrame>
        <p:nvGraphicFramePr>
          <p:cNvPr id="6" name="Content Placeholder 5"/>
          <p:cNvGraphicFramePr>
            <a:graphicFrameLocks noGrp="1"/>
          </p:cNvGraphicFramePr>
          <p:nvPr>
            <p:ph idx="1"/>
            <p:extLst>
              <p:ext uri="{D42A27DB-BD31-4B8C-83A1-F6EECF244321}">
                <p14:modId xmlns:p14="http://schemas.microsoft.com/office/powerpoint/2010/main" val="1992497618"/>
              </p:ext>
            </p:extLst>
          </p:nvPr>
        </p:nvGraphicFramePr>
        <p:xfrm>
          <a:off x="8605614" y="1773716"/>
          <a:ext cx="2608791" cy="2827330"/>
        </p:xfrm>
        <a:graphic>
          <a:graphicData uri="http://schemas.openxmlformats.org/drawingml/2006/table">
            <a:tbl>
              <a:tblPr firstRow="1" firstCol="1" bandRow="1">
                <a:tableStyleId>{5C22544A-7EE6-4342-B048-85BDC9FD1C3A}</a:tableStyleId>
              </a:tblPr>
              <a:tblGrid>
                <a:gridCol w="1448435"/>
                <a:gridCol w="1160356"/>
              </a:tblGrid>
              <a:tr h="471221">
                <a:tc>
                  <a:txBody>
                    <a:bodyPr/>
                    <a:lstStyle/>
                    <a:p>
                      <a:pPr marL="0" marR="0" algn="l">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dirty="0">
                          <a:effectLst/>
                        </a:rPr>
                        <a:t>Percentage</a:t>
                      </a:r>
                      <a:endParaRPr lang="en-US" sz="1200" dirty="0">
                        <a:effectLst/>
                        <a:latin typeface="Calibri" charset="0"/>
                        <a:ea typeface="Calibri" charset="0"/>
                        <a:cs typeface="Times New Roman" charset="0"/>
                      </a:endParaRPr>
                    </a:p>
                  </a:txBody>
                  <a:tcPr marL="68580" marR="68580" marT="0" marB="0"/>
                </a:tc>
              </a:tr>
              <a:tr h="235611">
                <a:tc>
                  <a:txBody>
                    <a:bodyPr/>
                    <a:lstStyle/>
                    <a:p>
                      <a:pPr marL="0" marR="0" algn="l">
                        <a:spcBef>
                          <a:spcPts val="0"/>
                        </a:spcBef>
                        <a:spcAft>
                          <a:spcPts val="0"/>
                        </a:spcAft>
                      </a:pPr>
                      <a:r>
                        <a:rPr lang="en-US" sz="1100">
                          <a:effectLst/>
                        </a:rPr>
                        <a:t>concrete</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20.45%</a:t>
                      </a:r>
                      <a:endParaRPr lang="en-US" sz="1200">
                        <a:effectLst/>
                        <a:latin typeface="Calibri" charset="0"/>
                        <a:ea typeface="Calibri" charset="0"/>
                        <a:cs typeface="Times New Roman" charset="0"/>
                      </a:endParaRPr>
                    </a:p>
                  </a:txBody>
                  <a:tcPr marL="68580" marR="68580" marT="0" marB="0"/>
                </a:tc>
              </a:tr>
              <a:tr h="235611">
                <a:tc>
                  <a:txBody>
                    <a:bodyPr/>
                    <a:lstStyle/>
                    <a:p>
                      <a:pPr marL="0" marR="0" algn="l">
                        <a:spcBef>
                          <a:spcPts val="0"/>
                        </a:spcBef>
                        <a:spcAft>
                          <a:spcPts val="0"/>
                        </a:spcAft>
                      </a:pPr>
                      <a:r>
                        <a:rPr lang="en-US" sz="1100">
                          <a:effectLst/>
                        </a:rPr>
                        <a:t>soft_pvc</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19.21%</a:t>
                      </a:r>
                      <a:endParaRPr lang="en-US" sz="1200">
                        <a:effectLst/>
                        <a:latin typeface="Calibri" charset="0"/>
                        <a:ea typeface="Calibri" charset="0"/>
                        <a:cs typeface="Times New Roman" charset="0"/>
                      </a:endParaRPr>
                    </a:p>
                  </a:txBody>
                  <a:tcPr marL="68580" marR="68580" marT="0" marB="0"/>
                </a:tc>
              </a:tr>
              <a:tr h="235611">
                <a:tc>
                  <a:txBody>
                    <a:bodyPr/>
                    <a:lstStyle/>
                    <a:p>
                      <a:pPr marL="0" marR="0" algn="l">
                        <a:spcBef>
                          <a:spcPts val="0"/>
                        </a:spcBef>
                        <a:spcAft>
                          <a:spcPts val="0"/>
                        </a:spcAft>
                      </a:pPr>
                      <a:r>
                        <a:rPr lang="en-US" sz="1100" dirty="0">
                          <a:effectLst/>
                        </a:rPr>
                        <a:t>wood</a:t>
                      </a:r>
                      <a:endParaRPr lang="en-US" sz="1200" dirty="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15.93%</a:t>
                      </a:r>
                      <a:endParaRPr lang="en-US" sz="1200">
                        <a:effectLst/>
                        <a:latin typeface="Calibri" charset="0"/>
                        <a:ea typeface="Calibri" charset="0"/>
                        <a:cs typeface="Times New Roman" charset="0"/>
                      </a:endParaRPr>
                    </a:p>
                  </a:txBody>
                  <a:tcPr marL="68580" marR="68580" marT="0" marB="0"/>
                </a:tc>
              </a:tr>
              <a:tr h="235611">
                <a:tc>
                  <a:txBody>
                    <a:bodyPr/>
                    <a:lstStyle/>
                    <a:p>
                      <a:pPr marL="0" marR="0" algn="l">
                        <a:spcBef>
                          <a:spcPts val="0"/>
                        </a:spcBef>
                        <a:spcAft>
                          <a:spcPts val="0"/>
                        </a:spcAft>
                      </a:pPr>
                      <a:r>
                        <a:rPr lang="en-US" sz="1100">
                          <a:effectLst/>
                        </a:rPr>
                        <a:t>tiled</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13.49%</a:t>
                      </a:r>
                      <a:endParaRPr lang="en-US" sz="1200">
                        <a:effectLst/>
                        <a:latin typeface="Calibri" charset="0"/>
                        <a:ea typeface="Calibri" charset="0"/>
                        <a:cs typeface="Times New Roman" charset="0"/>
                      </a:endParaRPr>
                    </a:p>
                  </a:txBody>
                  <a:tcPr marL="68580" marR="68580" marT="0" marB="0"/>
                </a:tc>
              </a:tr>
              <a:tr h="235611">
                <a:tc>
                  <a:txBody>
                    <a:bodyPr/>
                    <a:lstStyle/>
                    <a:p>
                      <a:pPr marL="0" marR="0" algn="l">
                        <a:spcBef>
                          <a:spcPts val="0"/>
                        </a:spcBef>
                        <a:spcAft>
                          <a:spcPts val="0"/>
                        </a:spcAft>
                      </a:pPr>
                      <a:r>
                        <a:rPr lang="en-US" sz="1100">
                          <a:effectLst/>
                        </a:rPr>
                        <a:t>fine_concrete</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9.53%</a:t>
                      </a:r>
                      <a:endParaRPr lang="en-US" sz="1200">
                        <a:effectLst/>
                        <a:latin typeface="Calibri" charset="0"/>
                        <a:ea typeface="Calibri" charset="0"/>
                        <a:cs typeface="Times New Roman" charset="0"/>
                      </a:endParaRPr>
                    </a:p>
                  </a:txBody>
                  <a:tcPr marL="68580" marR="68580" marT="0" marB="0"/>
                </a:tc>
              </a:tr>
              <a:tr h="471221">
                <a:tc>
                  <a:txBody>
                    <a:bodyPr/>
                    <a:lstStyle/>
                    <a:p>
                      <a:pPr marL="0" marR="0" algn="l">
                        <a:spcBef>
                          <a:spcPts val="0"/>
                        </a:spcBef>
                        <a:spcAft>
                          <a:spcPts val="0"/>
                        </a:spcAft>
                      </a:pPr>
                      <a:r>
                        <a:rPr lang="en-US" sz="1100">
                          <a:effectLst/>
                        </a:rPr>
                        <a:t>hard_tiles_large_space</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8.08%</a:t>
                      </a:r>
                      <a:endParaRPr lang="en-US" sz="1200">
                        <a:effectLst/>
                        <a:latin typeface="Calibri" charset="0"/>
                        <a:ea typeface="Calibri" charset="0"/>
                        <a:cs typeface="Times New Roman" charset="0"/>
                      </a:endParaRPr>
                    </a:p>
                  </a:txBody>
                  <a:tcPr marL="68580" marR="68580" marT="0" marB="0"/>
                </a:tc>
              </a:tr>
              <a:tr h="235611">
                <a:tc>
                  <a:txBody>
                    <a:bodyPr/>
                    <a:lstStyle/>
                    <a:p>
                      <a:pPr marL="0" marR="0" algn="l">
                        <a:spcBef>
                          <a:spcPts val="0"/>
                        </a:spcBef>
                        <a:spcAft>
                          <a:spcPts val="0"/>
                        </a:spcAft>
                      </a:pPr>
                      <a:r>
                        <a:rPr lang="en-US" sz="1100">
                          <a:effectLst/>
                        </a:rPr>
                        <a:t>soft_tiles</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7.80%</a:t>
                      </a:r>
                      <a:endParaRPr lang="en-US" sz="1200">
                        <a:effectLst/>
                        <a:latin typeface="Calibri" charset="0"/>
                        <a:ea typeface="Calibri" charset="0"/>
                        <a:cs typeface="Times New Roman" charset="0"/>
                      </a:endParaRPr>
                    </a:p>
                  </a:txBody>
                  <a:tcPr marL="68580" marR="68580" marT="0" marB="0"/>
                </a:tc>
              </a:tr>
              <a:tr h="235611">
                <a:tc>
                  <a:txBody>
                    <a:bodyPr/>
                    <a:lstStyle/>
                    <a:p>
                      <a:pPr marL="0" marR="0" algn="l">
                        <a:spcBef>
                          <a:spcPts val="0"/>
                        </a:spcBef>
                        <a:spcAft>
                          <a:spcPts val="0"/>
                        </a:spcAft>
                      </a:pPr>
                      <a:r>
                        <a:rPr lang="en-US" sz="1100">
                          <a:effectLst/>
                        </a:rPr>
                        <a:t>carpet</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4.96%</a:t>
                      </a:r>
                      <a:endParaRPr lang="en-US" sz="1200">
                        <a:effectLst/>
                        <a:latin typeface="Calibri" charset="0"/>
                        <a:ea typeface="Calibri" charset="0"/>
                        <a:cs typeface="Times New Roman" charset="0"/>
                      </a:endParaRPr>
                    </a:p>
                  </a:txBody>
                  <a:tcPr marL="68580" marR="68580" marT="0" marB="0"/>
                </a:tc>
              </a:tr>
              <a:tr h="235611">
                <a:tc>
                  <a:txBody>
                    <a:bodyPr/>
                    <a:lstStyle/>
                    <a:p>
                      <a:pPr marL="0" marR="0" algn="l">
                        <a:spcBef>
                          <a:spcPts val="0"/>
                        </a:spcBef>
                        <a:spcAft>
                          <a:spcPts val="0"/>
                        </a:spcAft>
                      </a:pPr>
                      <a:r>
                        <a:rPr lang="en-US" sz="1100">
                          <a:effectLst/>
                        </a:rPr>
                        <a:t>hard_tiles</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dirty="0">
                          <a:effectLst/>
                        </a:rPr>
                        <a:t>0.55%</a:t>
                      </a:r>
                      <a:endParaRPr lang="en-US" sz="1200" dirty="0">
                        <a:effectLst/>
                        <a:latin typeface="Calibri" charset="0"/>
                        <a:ea typeface="Calibri" charset="0"/>
                        <a:cs typeface="Times New Roman" charset="0"/>
                      </a:endParaRPr>
                    </a:p>
                  </a:txBody>
                  <a:tcPr marL="68580" marR="68580" marT="0" marB="0"/>
                </a:tc>
              </a:tr>
            </a:tbl>
          </a:graphicData>
        </a:graphic>
      </p:graphicFrame>
      <p:graphicFrame>
        <p:nvGraphicFramePr>
          <p:cNvPr id="7" name="Table 6"/>
          <p:cNvGraphicFramePr>
            <a:graphicFrameLocks noGrp="1"/>
          </p:cNvGraphicFramePr>
          <p:nvPr>
            <p:extLst>
              <p:ext uri="{D42A27DB-BD31-4B8C-83A1-F6EECF244321}">
                <p14:modId xmlns:p14="http://schemas.microsoft.com/office/powerpoint/2010/main" val="2025195503"/>
              </p:ext>
            </p:extLst>
          </p:nvPr>
        </p:nvGraphicFramePr>
        <p:xfrm>
          <a:off x="1371600" y="1773716"/>
          <a:ext cx="4968875" cy="838200"/>
        </p:xfrm>
        <a:graphic>
          <a:graphicData uri="http://schemas.openxmlformats.org/drawingml/2006/table">
            <a:tbl>
              <a:tblPr firstRow="1" firstCol="1" bandRow="1">
                <a:tableStyleId>{5C22544A-7EE6-4342-B048-85BDC9FD1C3A}</a:tableStyleId>
              </a:tblPr>
              <a:tblGrid>
                <a:gridCol w="882650"/>
                <a:gridCol w="882650"/>
                <a:gridCol w="882650"/>
                <a:gridCol w="276860"/>
                <a:gridCol w="1129665"/>
                <a:gridCol w="914400"/>
              </a:tblGrid>
              <a:tr h="319405">
                <a:tc>
                  <a:txBody>
                    <a:bodyPr/>
                    <a:lstStyle/>
                    <a:p>
                      <a:pPr marL="0" marR="0" algn="ctr">
                        <a:spcBef>
                          <a:spcPts val="0"/>
                        </a:spcBef>
                        <a:spcAft>
                          <a:spcPts val="0"/>
                        </a:spcAft>
                      </a:pPr>
                      <a:r>
                        <a:rPr lang="en-US" sz="1100">
                          <a:effectLst/>
                        </a:rPr>
                        <a:t>orientation_x</a:t>
                      </a:r>
                      <a:endParaRPr lang="en-US" sz="1200">
                        <a:effectLst/>
                      </a:endParaRPr>
                    </a:p>
                    <a:p>
                      <a:pPr marL="0" marR="0" algn="ctr">
                        <a:spcBef>
                          <a:spcPts val="0"/>
                        </a:spcBef>
                        <a:spcAft>
                          <a:spcPts val="0"/>
                        </a:spcAft>
                      </a:pPr>
                      <a:r>
                        <a:rPr lang="en-US" sz="1100">
                          <a:effectLst/>
                        </a:rPr>
                        <a:t>mean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orientation_x</a:t>
                      </a:r>
                      <a:endParaRPr lang="en-US" sz="1200">
                        <a:effectLst/>
                      </a:endParaRPr>
                    </a:p>
                    <a:p>
                      <a:pPr marL="0" marR="0" algn="ctr">
                        <a:spcBef>
                          <a:spcPts val="0"/>
                        </a:spcBef>
                        <a:spcAft>
                          <a:spcPts val="0"/>
                        </a:spcAft>
                      </a:pPr>
                      <a:r>
                        <a:rPr lang="en-US" sz="1100">
                          <a:effectLst/>
                        </a:rPr>
                        <a:t>median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orientation_x</a:t>
                      </a:r>
                      <a:endParaRPr lang="en-US" sz="1200">
                        <a:effectLst/>
                      </a:endParaRPr>
                    </a:p>
                    <a:p>
                      <a:pPr marL="0" marR="0" algn="ctr">
                        <a:spcBef>
                          <a:spcPts val="0"/>
                        </a:spcBef>
                        <a:spcAft>
                          <a:spcPts val="0"/>
                        </a:spcAft>
                      </a:pPr>
                      <a:r>
                        <a:rPr lang="en-US" sz="1100">
                          <a:effectLst/>
                        </a:rPr>
                        <a:t>max</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orientation_total</a:t>
                      </a:r>
                      <a:endParaRPr lang="en-US" sz="1200" dirty="0">
                        <a:effectLst/>
                      </a:endParaRPr>
                    </a:p>
                    <a:p>
                      <a:pPr marL="0" marR="0" algn="ctr">
                        <a:spcBef>
                          <a:spcPts val="0"/>
                        </a:spcBef>
                        <a:spcAft>
                          <a:spcPts val="0"/>
                        </a:spcAft>
                      </a:pPr>
                      <a:r>
                        <a:rPr lang="en-US" sz="1100" dirty="0">
                          <a:effectLst/>
                        </a:rPr>
                        <a:t>std</a:t>
                      </a:r>
                      <a:endParaRPr lang="en-US" sz="1200" dirty="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r>
              <a:tr h="0">
                <a:tc>
                  <a:txBody>
                    <a:bodyPr/>
                    <a:lstStyle/>
                    <a:p>
                      <a:pPr marL="0" marR="0" algn="ctr">
                        <a:spcBef>
                          <a:spcPts val="0"/>
                        </a:spcBef>
                        <a:spcAft>
                          <a:spcPts val="0"/>
                        </a:spcAft>
                      </a:pPr>
                      <a:r>
                        <a:rPr lang="en-US" sz="1100">
                          <a:effectLst/>
                        </a:rPr>
                        <a:t>-0.758666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-0.758530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-0.75822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0.000042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fine concrete</a:t>
                      </a:r>
                      <a:endParaRPr lang="en-US" sz="1200">
                        <a:effectLst/>
                        <a:latin typeface="Calibri" charset="0"/>
                        <a:ea typeface="Calibri" charset="0"/>
                        <a:cs typeface="Times New Roman" charset="0"/>
                      </a:endParaRPr>
                    </a:p>
                  </a:txBody>
                  <a:tcPr marL="68580" marR="68580" marT="0" marB="0" anchor="ctr"/>
                </a:tc>
              </a:tr>
              <a:tr h="0">
                <a:tc>
                  <a:txBody>
                    <a:bodyPr/>
                    <a:lstStyle/>
                    <a:p>
                      <a:pPr marL="0" marR="0" algn="ctr">
                        <a:spcBef>
                          <a:spcPts val="0"/>
                        </a:spcBef>
                        <a:spcAft>
                          <a:spcPts val="0"/>
                        </a:spcAft>
                        <a:tabLst>
                          <a:tab pos="570230" algn="l"/>
                        </a:tabLst>
                      </a:pPr>
                      <a:r>
                        <a:rPr lang="en-US" sz="1100" dirty="0">
                          <a:effectLst/>
                        </a:rPr>
                        <a:t>-0.512057</a:t>
                      </a:r>
                      <a:endParaRPr lang="en-US" sz="1200" dirty="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-0.512035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-0.50944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0.000020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concrete</a:t>
                      </a:r>
                      <a:endParaRPr lang="en-US" sz="1200" dirty="0">
                        <a:effectLst/>
                        <a:latin typeface="Calibri" charset="0"/>
                        <a:ea typeface="Calibri" charset="0"/>
                        <a:cs typeface="Times New Roman" charset="0"/>
                      </a:endParaRPr>
                    </a:p>
                  </a:txBody>
                  <a:tcPr marL="68580" marR="68580" marT="0" marB="0" anchor="ctr"/>
                </a:tc>
              </a:tr>
            </a:tbl>
          </a:graphicData>
        </a:graphic>
      </p:graphicFrame>
      <p:graphicFrame>
        <p:nvGraphicFramePr>
          <p:cNvPr id="8" name="Table 7"/>
          <p:cNvGraphicFramePr>
            <a:graphicFrameLocks noGrp="1"/>
          </p:cNvGraphicFramePr>
          <p:nvPr>
            <p:extLst>
              <p:ext uri="{D42A27DB-BD31-4B8C-83A1-F6EECF244321}">
                <p14:modId xmlns:p14="http://schemas.microsoft.com/office/powerpoint/2010/main" val="47474408"/>
              </p:ext>
            </p:extLst>
          </p:nvPr>
        </p:nvGraphicFramePr>
        <p:xfrm>
          <a:off x="1371600" y="3187381"/>
          <a:ext cx="2248535" cy="670560"/>
        </p:xfrm>
        <a:graphic>
          <a:graphicData uri="http://schemas.openxmlformats.org/drawingml/2006/table">
            <a:tbl>
              <a:tblPr firstRow="1" firstCol="1" bandRow="1">
                <a:tableStyleId>{5C22544A-7EE6-4342-B048-85BDC9FD1C3A}</a:tableStyleId>
              </a:tblPr>
              <a:tblGrid>
                <a:gridCol w="1448435"/>
                <a:gridCol w="800100"/>
              </a:tblGrid>
              <a:tr h="187960">
                <a:tc>
                  <a:txBody>
                    <a:bodyPr/>
                    <a:lstStyle/>
                    <a:p>
                      <a:pPr marL="0" marR="0" algn="l">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Percentage</a:t>
                      </a:r>
                      <a:endParaRPr lang="en-US" sz="1200">
                        <a:effectLst/>
                        <a:latin typeface="Calibri" charset="0"/>
                        <a:ea typeface="Calibri" charset="0"/>
                        <a:cs typeface="Times New Roman" charset="0"/>
                      </a:endParaRPr>
                    </a:p>
                  </a:txBody>
                  <a:tcPr marL="68580" marR="68580" marT="0" marB="0"/>
                </a:tc>
              </a:tr>
              <a:tr h="0">
                <a:tc>
                  <a:txBody>
                    <a:bodyPr/>
                    <a:lstStyle/>
                    <a:p>
                      <a:pPr marL="0" marR="0" algn="l">
                        <a:spcBef>
                          <a:spcPts val="0"/>
                        </a:spcBef>
                        <a:spcAft>
                          <a:spcPts val="0"/>
                        </a:spcAft>
                      </a:pPr>
                      <a:r>
                        <a:rPr lang="en-US" sz="1100">
                          <a:effectLst/>
                        </a:rPr>
                        <a:t>low friction</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a:effectLst/>
                        </a:rPr>
                        <a:t>75.83%</a:t>
                      </a:r>
                      <a:endParaRPr lang="en-US" sz="1200">
                        <a:effectLst/>
                        <a:latin typeface="Calibri" charset="0"/>
                        <a:ea typeface="Calibri" charset="0"/>
                        <a:cs typeface="Times New Roman" charset="0"/>
                      </a:endParaRPr>
                    </a:p>
                  </a:txBody>
                  <a:tcPr marL="68580" marR="68580" marT="0" marB="0"/>
                </a:tc>
              </a:tr>
              <a:tr h="131445">
                <a:tc>
                  <a:txBody>
                    <a:bodyPr/>
                    <a:lstStyle/>
                    <a:p>
                      <a:pPr marL="0" marR="0" algn="l">
                        <a:spcBef>
                          <a:spcPts val="0"/>
                        </a:spcBef>
                        <a:spcAft>
                          <a:spcPts val="0"/>
                        </a:spcAft>
                      </a:pPr>
                      <a:r>
                        <a:rPr lang="en-US" sz="1100">
                          <a:effectLst/>
                        </a:rPr>
                        <a:t>high friction</a:t>
                      </a:r>
                      <a:endParaRPr lang="en-US" sz="1200">
                        <a:effectLst/>
                        <a:latin typeface="Calibri" charset="0"/>
                        <a:ea typeface="Calibri" charset="0"/>
                        <a:cs typeface="Times New Roman" charset="0"/>
                      </a:endParaRPr>
                    </a:p>
                  </a:txBody>
                  <a:tcPr marL="68580" marR="68580" marT="0" marB="0"/>
                </a:tc>
                <a:tc>
                  <a:txBody>
                    <a:bodyPr/>
                    <a:lstStyle/>
                    <a:p>
                      <a:pPr marL="0" marR="0" algn="l">
                        <a:spcBef>
                          <a:spcPts val="0"/>
                        </a:spcBef>
                        <a:spcAft>
                          <a:spcPts val="0"/>
                        </a:spcAft>
                      </a:pPr>
                      <a:r>
                        <a:rPr lang="en-US" sz="1100" dirty="0">
                          <a:effectLst/>
                        </a:rPr>
                        <a:t>24.17%</a:t>
                      </a:r>
                      <a:endParaRPr lang="en-US" sz="1200" dirty="0">
                        <a:effectLst/>
                        <a:latin typeface="Calibri" charset="0"/>
                        <a:ea typeface="Calibri" charset="0"/>
                        <a:cs typeface="Times New Roman" charset="0"/>
                      </a:endParaRPr>
                    </a:p>
                  </a:txBody>
                  <a:tcPr marL="68580" marR="68580" marT="0" marB="0"/>
                </a:tc>
              </a:tr>
            </a:tbl>
          </a:graphicData>
        </a:graphic>
      </p:graphicFrame>
      <p:sp>
        <p:nvSpPr>
          <p:cNvPr id="9" name="Rectangle 8"/>
          <p:cNvSpPr/>
          <p:nvPr/>
        </p:nvSpPr>
        <p:spPr>
          <a:xfrm>
            <a:off x="8518704" y="5546859"/>
            <a:ext cx="2794355" cy="369332"/>
          </a:xfrm>
          <a:prstGeom prst="rect">
            <a:avLst/>
          </a:prstGeom>
        </p:spPr>
        <p:txBody>
          <a:bodyPr wrap="none">
            <a:spAutoFit/>
          </a:bodyPr>
          <a:lstStyle/>
          <a:p>
            <a:r>
              <a:rPr lang="en-US" u="sng" dirty="0">
                <a:solidFill>
                  <a:srgbClr val="000000"/>
                </a:solidFill>
                <a:latin typeface="Times New Roman" charset="0"/>
                <a:ea typeface="Calibri" charset="0"/>
              </a:rPr>
              <a:t>Accuracy Rate</a:t>
            </a:r>
            <a:r>
              <a:rPr lang="en-US" dirty="0">
                <a:solidFill>
                  <a:srgbClr val="000000"/>
                </a:solidFill>
                <a:latin typeface="Times New Roman" charset="0"/>
                <a:ea typeface="Calibri" charset="0"/>
              </a:rPr>
              <a:t>: 19/20, </a:t>
            </a:r>
            <a:r>
              <a:rPr lang="en-US" dirty="0" smtClean="0">
                <a:solidFill>
                  <a:srgbClr val="000000"/>
                </a:solidFill>
                <a:latin typeface="Times New Roman" charset="0"/>
                <a:ea typeface="Calibri" charset="0"/>
              </a:rPr>
              <a:t>95%</a:t>
            </a:r>
            <a:r>
              <a:rPr lang="en-US" dirty="0" smtClean="0"/>
              <a:t> </a:t>
            </a:r>
            <a:endParaRPr lang="en-US" dirty="0"/>
          </a:p>
        </p:txBody>
      </p:sp>
    </p:spTree>
    <p:extLst>
      <p:ext uri="{BB962C8B-B14F-4D97-AF65-F5344CB8AC3E}">
        <p14:creationId xmlns:p14="http://schemas.microsoft.com/office/powerpoint/2010/main" val="1757559974"/>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845545"/>
          </a:xfrm>
        </p:spPr>
        <p:txBody>
          <a:bodyPr/>
          <a:lstStyle/>
          <a:p>
            <a:r>
              <a:rPr lang="en-US" dirty="0" smtClean="0"/>
              <a:t>ChargingSafetyNN</a:t>
            </a:r>
            <a:endParaRPr lang="en-US" dirty="0"/>
          </a:p>
        </p:txBody>
      </p:sp>
      <p:pic>
        <p:nvPicPr>
          <p:cNvPr id="10" name="Picture 9" descr="Screen%20Shot%202021-08-03%20at%207.58.35%20PM.png"/>
          <p:cNvPicPr/>
          <p:nvPr/>
        </p:nvPicPr>
        <p:blipFill>
          <a:blip r:embed="rId2">
            <a:extLst>
              <a:ext uri="{28A0092B-C50C-407E-A947-70E740481C1C}">
                <a14:useLocalDpi xmlns:a14="http://schemas.microsoft.com/office/drawing/2010/main" val="0"/>
              </a:ext>
            </a:extLst>
          </a:blip>
          <a:srcRect/>
          <a:stretch>
            <a:fillRect/>
          </a:stretch>
        </p:blipFill>
        <p:spPr bwMode="auto">
          <a:xfrm>
            <a:off x="1461452" y="1531345"/>
            <a:ext cx="4710748" cy="2882583"/>
          </a:xfrm>
          <a:prstGeom prst="rect">
            <a:avLst/>
          </a:prstGeom>
          <a:noFill/>
          <a:ln>
            <a:solidFill>
              <a:schemeClr val="tx1"/>
            </a:solidFill>
          </a:ln>
        </p:spPr>
      </p:pic>
      <p:graphicFrame>
        <p:nvGraphicFramePr>
          <p:cNvPr id="4" name="Table 3"/>
          <p:cNvGraphicFramePr>
            <a:graphicFrameLocks noGrp="1"/>
          </p:cNvGraphicFramePr>
          <p:nvPr>
            <p:extLst>
              <p:ext uri="{D42A27DB-BD31-4B8C-83A1-F6EECF244321}">
                <p14:modId xmlns:p14="http://schemas.microsoft.com/office/powerpoint/2010/main" val="1048893205"/>
              </p:ext>
            </p:extLst>
          </p:nvPr>
        </p:nvGraphicFramePr>
        <p:xfrm>
          <a:off x="6601460" y="1474342"/>
          <a:ext cx="3942080" cy="2100580"/>
        </p:xfrm>
        <a:graphic>
          <a:graphicData uri="http://schemas.openxmlformats.org/drawingml/2006/table">
            <a:tbl>
              <a:tblPr firstRow="1" firstCol="1" bandRow="1">
                <a:tableStyleId>{5C22544A-7EE6-4342-B048-85BDC9FD1C3A}</a:tableStyleId>
              </a:tblPr>
              <a:tblGrid>
                <a:gridCol w="882650"/>
                <a:gridCol w="1019810"/>
                <a:gridCol w="1019810"/>
                <a:gridCol w="1019810"/>
              </a:tblGrid>
              <a:tr h="319405">
                <a:tc>
                  <a:txBody>
                    <a:bodyPr/>
                    <a:lstStyle/>
                    <a:p>
                      <a:pPr marL="0" marR="0" algn="ctr">
                        <a:spcBef>
                          <a:spcPts val="0"/>
                        </a:spcBef>
                        <a:spcAft>
                          <a:spcPts val="0"/>
                        </a:spcAft>
                      </a:pPr>
                      <a:r>
                        <a:rPr lang="en-US" sz="1100">
                          <a:effectLst/>
                        </a:rPr>
                        <a:t>Voltage (V)</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Temperature (C)</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16.25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-39</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15.4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-7</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14.95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5</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14.3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28</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13.9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40</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13.25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-40</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13.75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-28</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-20</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-4</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30</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tc>
              </a:tr>
            </a:tbl>
          </a:graphicData>
        </a:graphic>
      </p:graphicFrame>
      <p:sp>
        <p:nvSpPr>
          <p:cNvPr id="5" name="Rectangle 4"/>
          <p:cNvSpPr/>
          <p:nvPr/>
        </p:nvSpPr>
        <p:spPr>
          <a:xfrm>
            <a:off x="6601460" y="4178798"/>
            <a:ext cx="2621230" cy="369332"/>
          </a:xfrm>
          <a:prstGeom prst="rect">
            <a:avLst/>
          </a:prstGeom>
        </p:spPr>
        <p:txBody>
          <a:bodyPr wrap="none">
            <a:spAutoFit/>
          </a:bodyPr>
          <a:lstStyle/>
          <a:p>
            <a:pPr algn="ctr"/>
            <a:r>
              <a:rPr lang="en-US" u="sng">
                <a:solidFill>
                  <a:srgbClr val="000000"/>
                </a:solidFill>
                <a:latin typeface="Times New Roman" charset="0"/>
                <a:ea typeface="Calibri" charset="0"/>
                <a:cs typeface="Times New Roman" charset="0"/>
              </a:rPr>
              <a:t>Accuracy Rate</a:t>
            </a:r>
            <a:r>
              <a:rPr lang="en-US">
                <a:solidFill>
                  <a:srgbClr val="000000"/>
                </a:solidFill>
                <a:latin typeface="Times New Roman" charset="0"/>
                <a:ea typeface="Calibri" charset="0"/>
                <a:cs typeface="Times New Roman" charset="0"/>
              </a:rPr>
              <a:t>: 9/10, 90%</a:t>
            </a:r>
            <a:endParaRPr lang="en-US">
              <a:effectLst/>
              <a:latin typeface="Calibri" charset="0"/>
              <a:ea typeface="Calibri" charset="0"/>
              <a:cs typeface="Times New Roman" charset="0"/>
            </a:endParaRPr>
          </a:p>
        </p:txBody>
      </p:sp>
    </p:spTree>
    <p:extLst>
      <p:ext uri="{BB962C8B-B14F-4D97-AF65-F5344CB8AC3E}">
        <p14:creationId xmlns:p14="http://schemas.microsoft.com/office/powerpoint/2010/main" val="160435879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ChargeBatteryNN</a:t>
            </a:r>
            <a:endParaRPr lang="en-US" dirty="0"/>
          </a:p>
        </p:txBody>
      </p:sp>
      <p:pic>
        <p:nvPicPr>
          <p:cNvPr id="4" name="Content Placeholder 3" descr="Screen%20Shot%202021-08-03%20at%208.12.04%20PM.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71600" y="1836221"/>
            <a:ext cx="5676900" cy="2697679"/>
          </a:xfrm>
          <a:prstGeom prst="rect">
            <a:avLst/>
          </a:prstGeom>
          <a:noFill/>
          <a:ln>
            <a:noFill/>
          </a:ln>
        </p:spPr>
      </p:pic>
      <p:graphicFrame>
        <p:nvGraphicFramePr>
          <p:cNvPr id="5" name="Table 4"/>
          <p:cNvGraphicFramePr>
            <a:graphicFrameLocks noGrp="1"/>
          </p:cNvGraphicFramePr>
          <p:nvPr>
            <p:extLst>
              <p:ext uri="{D42A27DB-BD31-4B8C-83A1-F6EECF244321}">
                <p14:modId xmlns:p14="http://schemas.microsoft.com/office/powerpoint/2010/main" val="1070637919"/>
              </p:ext>
            </p:extLst>
          </p:nvPr>
        </p:nvGraphicFramePr>
        <p:xfrm>
          <a:off x="7729037" y="1557555"/>
          <a:ext cx="3804920" cy="3255010"/>
        </p:xfrm>
        <a:graphic>
          <a:graphicData uri="http://schemas.openxmlformats.org/drawingml/2006/table">
            <a:tbl>
              <a:tblPr firstRow="1" firstCol="1" bandRow="1">
                <a:tableStyleId>{5C22544A-7EE6-4342-B048-85BDC9FD1C3A}</a:tableStyleId>
              </a:tblPr>
              <a:tblGrid>
                <a:gridCol w="882650"/>
                <a:gridCol w="882650"/>
                <a:gridCol w="1019810"/>
                <a:gridCol w="1019810"/>
              </a:tblGrid>
              <a:tr h="319405">
                <a:tc>
                  <a:txBody>
                    <a:bodyPr/>
                    <a:lstStyle/>
                    <a:p>
                      <a:pPr marL="0" marR="0" algn="ctr">
                        <a:spcBef>
                          <a:spcPts val="0"/>
                        </a:spcBef>
                        <a:spcAft>
                          <a:spcPts val="0"/>
                        </a:spcAft>
                      </a:pPr>
                      <a:r>
                        <a:rPr lang="en-US" sz="1100">
                          <a:effectLst/>
                        </a:rPr>
                        <a:t>Input current (mA)</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Voltage (V)</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nchor="ctr"/>
                </a:tc>
              </a:tr>
              <a:tr h="21082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9.75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charge needed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8.25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 </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7.25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6.25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10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8.75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charge needed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10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7.25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10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6.25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10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5.25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50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9.15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charge needed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50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8.25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charge needed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50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7.25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50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6.25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50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5.25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100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8.75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charge needed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100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7.75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charge needed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100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6.75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tabLst>
                          <a:tab pos="570230" algn="l"/>
                        </a:tabLst>
                      </a:pPr>
                      <a:r>
                        <a:rPr lang="en-US" sz="1100">
                          <a:effectLst/>
                        </a:rPr>
                        <a:t>100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5.75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tc>
              </a:tr>
            </a:tbl>
          </a:graphicData>
        </a:graphic>
      </p:graphicFrame>
      <p:sp>
        <p:nvSpPr>
          <p:cNvPr id="6" name="Rectangle 5"/>
          <p:cNvSpPr/>
          <p:nvPr/>
        </p:nvSpPr>
        <p:spPr>
          <a:xfrm>
            <a:off x="7729037" y="5095167"/>
            <a:ext cx="3025187" cy="369332"/>
          </a:xfrm>
          <a:prstGeom prst="rect">
            <a:avLst/>
          </a:prstGeom>
        </p:spPr>
        <p:txBody>
          <a:bodyPr wrap="none">
            <a:spAutoFit/>
          </a:bodyPr>
          <a:lstStyle/>
          <a:p>
            <a:pPr algn="ctr"/>
            <a:r>
              <a:rPr lang="en-US" u="sng">
                <a:solidFill>
                  <a:srgbClr val="000000"/>
                </a:solidFill>
                <a:latin typeface="Times New Roman" charset="0"/>
                <a:ea typeface="Calibri" charset="0"/>
                <a:cs typeface="Times New Roman" charset="0"/>
              </a:rPr>
              <a:t>Accuracy Rate</a:t>
            </a:r>
            <a:r>
              <a:rPr lang="en-US">
                <a:solidFill>
                  <a:srgbClr val="000000"/>
                </a:solidFill>
                <a:latin typeface="Times New Roman" charset="0"/>
                <a:ea typeface="Calibri" charset="0"/>
                <a:cs typeface="Times New Roman" charset="0"/>
              </a:rPr>
              <a:t>: 15/17, 88.24%</a:t>
            </a:r>
            <a:endParaRPr lang="en-US">
              <a:effectLst/>
              <a:latin typeface="Calibri" charset="0"/>
              <a:ea typeface="Calibri" charset="0"/>
              <a:cs typeface="Times New Roman" charset="0"/>
            </a:endParaRPr>
          </a:p>
        </p:txBody>
      </p:sp>
    </p:spTree>
    <p:extLst>
      <p:ext uri="{BB962C8B-B14F-4D97-AF65-F5344CB8AC3E}">
        <p14:creationId xmlns:p14="http://schemas.microsoft.com/office/powerpoint/2010/main" val="5483821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UltraSonicSensorNN</a:t>
            </a:r>
            <a:endParaRPr lang="en-US" dirty="0"/>
          </a:p>
        </p:txBody>
      </p:sp>
      <p:graphicFrame>
        <p:nvGraphicFramePr>
          <p:cNvPr id="5" name="Content Placeholder 4"/>
          <p:cNvGraphicFramePr>
            <a:graphicFrameLocks noGrp="1"/>
          </p:cNvGraphicFramePr>
          <p:nvPr>
            <p:ph idx="1"/>
            <p:extLst>
              <p:ext uri="{D42A27DB-BD31-4B8C-83A1-F6EECF244321}">
                <p14:modId xmlns:p14="http://schemas.microsoft.com/office/powerpoint/2010/main" val="167881830"/>
              </p:ext>
            </p:extLst>
          </p:nvPr>
        </p:nvGraphicFramePr>
        <p:xfrm>
          <a:off x="5283138" y="1723098"/>
          <a:ext cx="2441575" cy="2199005"/>
        </p:xfrm>
        <a:graphic>
          <a:graphicData uri="http://schemas.openxmlformats.org/drawingml/2006/table">
            <a:tbl>
              <a:tblPr firstRow="1" firstCol="1" bandRow="1">
                <a:tableStyleId>{5C22544A-7EE6-4342-B048-85BDC9FD1C3A}</a:tableStyleId>
              </a:tblPr>
              <a:tblGrid>
                <a:gridCol w="820420"/>
                <a:gridCol w="719455"/>
                <a:gridCol w="901700"/>
              </a:tblGrid>
              <a:tr h="319405">
                <a:tc>
                  <a:txBody>
                    <a:bodyPr/>
                    <a:lstStyle/>
                    <a:p>
                      <a:pPr marL="0" marR="0" algn="ctr">
                        <a:spcBef>
                          <a:spcPts val="0"/>
                        </a:spcBef>
                        <a:spcAft>
                          <a:spcPts val="0"/>
                        </a:spcAft>
                      </a:pPr>
                      <a:r>
                        <a:rPr lang="en-US" sz="1100">
                          <a:effectLst/>
                        </a:rPr>
                        <a:t>Voltage(V)</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2.8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 </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2.6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2.3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2.15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pPr>
                      <a:r>
                        <a:rPr lang="en-US" sz="1100">
                          <a:effectLst/>
                        </a:rPr>
                        <a:t>1.8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pPr>
                      <a:r>
                        <a:rPr lang="en-US" sz="1100">
                          <a:effectLst/>
                        </a:rPr>
                        <a:t>1.6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pPr>
                      <a:r>
                        <a:rPr lang="en-US" sz="1100">
                          <a:effectLst/>
                        </a:rPr>
                        <a:t>1.3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pPr>
                      <a:r>
                        <a:rPr lang="en-US" sz="1100">
                          <a:effectLst/>
                        </a:rPr>
                        <a:t>1.26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pPr>
                      <a:r>
                        <a:rPr lang="en-US" sz="1100">
                          <a:effectLst/>
                        </a:rPr>
                        <a:t>0.8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pPr>
                      <a:r>
                        <a:rPr lang="en-US" sz="1100">
                          <a:effectLst/>
                        </a:rPr>
                        <a:t>0.6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0">
                <a:tc>
                  <a:txBody>
                    <a:bodyPr/>
                    <a:lstStyle/>
                    <a:p>
                      <a:pPr marL="0" marR="0" algn="ctr">
                        <a:spcBef>
                          <a:spcPts val="0"/>
                        </a:spcBef>
                        <a:spcAft>
                          <a:spcPts val="0"/>
                        </a:spcAft>
                      </a:pPr>
                      <a:r>
                        <a:rPr lang="en-US" sz="1100">
                          <a:effectLst/>
                        </a:rPr>
                        <a:t>0.55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tc>
              </a:tr>
            </a:tbl>
          </a:graphicData>
        </a:graphic>
      </p:graphicFrame>
      <p:pic>
        <p:nvPicPr>
          <p:cNvPr id="4" name="Picture 3" descr="Screen%20Shot%202021-08-03%20at%208.31.50%20PM.png"/>
          <p:cNvPicPr/>
          <p:nvPr/>
        </p:nvPicPr>
        <p:blipFill>
          <a:blip r:embed="rId2">
            <a:extLst>
              <a:ext uri="{28A0092B-C50C-407E-A947-70E740481C1C}">
                <a14:useLocalDpi xmlns:a14="http://schemas.microsoft.com/office/drawing/2010/main" val="0"/>
              </a:ext>
            </a:extLst>
          </a:blip>
          <a:srcRect/>
          <a:stretch>
            <a:fillRect/>
          </a:stretch>
        </p:blipFill>
        <p:spPr bwMode="auto">
          <a:xfrm>
            <a:off x="1371600" y="1723098"/>
            <a:ext cx="3105028" cy="2607601"/>
          </a:xfrm>
          <a:prstGeom prst="rect">
            <a:avLst/>
          </a:prstGeom>
          <a:noFill/>
          <a:ln>
            <a:solidFill>
              <a:schemeClr val="tx1"/>
            </a:solidFill>
          </a:ln>
        </p:spPr>
      </p:pic>
      <p:sp>
        <p:nvSpPr>
          <p:cNvPr id="6" name="Rectangle 5"/>
          <p:cNvSpPr/>
          <p:nvPr/>
        </p:nvSpPr>
        <p:spPr>
          <a:xfrm>
            <a:off x="5086421" y="4146033"/>
            <a:ext cx="2835007" cy="369332"/>
          </a:xfrm>
          <a:prstGeom prst="rect">
            <a:avLst/>
          </a:prstGeom>
        </p:spPr>
        <p:txBody>
          <a:bodyPr wrap="none">
            <a:spAutoFit/>
          </a:bodyPr>
          <a:lstStyle/>
          <a:p>
            <a:pPr algn="ctr"/>
            <a:r>
              <a:rPr lang="en-US" u="sng">
                <a:solidFill>
                  <a:srgbClr val="000000"/>
                </a:solidFill>
                <a:latin typeface="Times New Roman" charset="0"/>
                <a:ea typeface="Calibri" charset="0"/>
                <a:cs typeface="Times New Roman" charset="0"/>
              </a:rPr>
              <a:t>Accuracy Rate</a:t>
            </a:r>
            <a:r>
              <a:rPr lang="en-US">
                <a:solidFill>
                  <a:srgbClr val="000000"/>
                </a:solidFill>
                <a:latin typeface="Times New Roman" charset="0"/>
                <a:ea typeface="Calibri" charset="0"/>
                <a:cs typeface="Times New Roman" charset="0"/>
              </a:rPr>
              <a:t>: 11/11, 100%</a:t>
            </a:r>
            <a:endParaRPr lang="en-US">
              <a:effectLst/>
              <a:latin typeface="Calibri" charset="0"/>
              <a:ea typeface="Calibri" charset="0"/>
              <a:cs typeface="Times New Roman" charset="0"/>
            </a:endParaRPr>
          </a:p>
        </p:txBody>
      </p:sp>
    </p:spTree>
    <p:extLst>
      <p:ext uri="{BB962C8B-B14F-4D97-AF65-F5344CB8AC3E}">
        <p14:creationId xmlns:p14="http://schemas.microsoft.com/office/powerpoint/2010/main" val="44602642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TouchSensorNN</a:t>
            </a:r>
            <a:endParaRPr lang="en-US" dirty="0"/>
          </a:p>
        </p:txBody>
      </p:sp>
      <p:pic>
        <p:nvPicPr>
          <p:cNvPr id="4" name="Content Placeholder 3" descr="Screen%20Shot%202021-08-05%20at%205.23.26%20PM.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371600" y="1803706"/>
            <a:ext cx="4157790" cy="3123894"/>
          </a:xfrm>
          <a:prstGeom prst="rect">
            <a:avLst/>
          </a:prstGeom>
          <a:noFill/>
          <a:ln>
            <a:solidFill>
              <a:schemeClr val="tx1"/>
            </a:solidFill>
          </a:ln>
        </p:spPr>
      </p:pic>
      <p:graphicFrame>
        <p:nvGraphicFramePr>
          <p:cNvPr id="5" name="Table 4"/>
          <p:cNvGraphicFramePr>
            <a:graphicFrameLocks noGrp="1"/>
          </p:cNvGraphicFramePr>
          <p:nvPr>
            <p:extLst>
              <p:ext uri="{D42A27DB-BD31-4B8C-83A1-F6EECF244321}">
                <p14:modId xmlns:p14="http://schemas.microsoft.com/office/powerpoint/2010/main" val="1913790183"/>
              </p:ext>
            </p:extLst>
          </p:nvPr>
        </p:nvGraphicFramePr>
        <p:xfrm>
          <a:off x="6180464" y="1856685"/>
          <a:ext cx="2710818" cy="2076336"/>
        </p:xfrm>
        <a:graphic>
          <a:graphicData uri="http://schemas.openxmlformats.org/drawingml/2006/table">
            <a:tbl>
              <a:tblPr firstRow="1" firstCol="1" bandRow="1">
                <a:tableStyleId>{5C22544A-7EE6-4342-B048-85BDC9FD1C3A}</a:tableStyleId>
              </a:tblPr>
              <a:tblGrid>
                <a:gridCol w="910891"/>
                <a:gridCol w="989149"/>
                <a:gridCol w="810778"/>
              </a:tblGrid>
              <a:tr h="341528">
                <a:tc>
                  <a:txBody>
                    <a:bodyPr/>
                    <a:lstStyle/>
                    <a:p>
                      <a:pPr marL="0" marR="0" algn="ctr">
                        <a:spcBef>
                          <a:spcPts val="0"/>
                        </a:spcBef>
                        <a:spcAft>
                          <a:spcPts val="0"/>
                        </a:spcAft>
                      </a:pPr>
                      <a:r>
                        <a:rPr lang="en-US" sz="1100">
                          <a:effectLst/>
                        </a:rPr>
                        <a:t>Capacitance (fF)</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nchor="ctr"/>
                </a:tc>
              </a:tr>
              <a:tr h="179820">
                <a:tc>
                  <a:txBody>
                    <a:bodyPr/>
                    <a:lstStyle/>
                    <a:p>
                      <a:pPr marL="0" marR="0" algn="ctr">
                        <a:spcBef>
                          <a:spcPts val="0"/>
                        </a:spcBef>
                        <a:spcAft>
                          <a:spcPts val="0"/>
                        </a:spcAft>
                      </a:pPr>
                      <a:r>
                        <a:rPr lang="en-US" sz="1100">
                          <a:effectLst/>
                        </a:rPr>
                        <a:t>600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light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9820">
                <a:tc>
                  <a:txBody>
                    <a:bodyPr/>
                    <a:lstStyle/>
                    <a:p>
                      <a:pPr marL="0" marR="0" algn="ctr">
                        <a:spcBef>
                          <a:spcPts val="0"/>
                        </a:spcBef>
                        <a:spcAft>
                          <a:spcPts val="0"/>
                        </a:spcAft>
                      </a:pPr>
                      <a:r>
                        <a:rPr lang="en-US" sz="1100">
                          <a:effectLst/>
                        </a:rPr>
                        <a:t>420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light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9820">
                <a:tc>
                  <a:txBody>
                    <a:bodyPr/>
                    <a:lstStyle/>
                    <a:p>
                      <a:pPr marL="0" marR="0" algn="ctr">
                        <a:spcBef>
                          <a:spcPts val="0"/>
                        </a:spcBef>
                        <a:spcAft>
                          <a:spcPts val="0"/>
                        </a:spcAft>
                      </a:pPr>
                      <a:r>
                        <a:rPr lang="en-US" sz="1100">
                          <a:effectLst/>
                        </a:rPr>
                        <a:t>360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light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0764">
                <a:tc>
                  <a:txBody>
                    <a:bodyPr/>
                    <a:lstStyle/>
                    <a:p>
                      <a:pPr marL="0" marR="0" algn="ctr">
                        <a:spcBef>
                          <a:spcPts val="0"/>
                        </a:spcBef>
                        <a:spcAft>
                          <a:spcPts val="0"/>
                        </a:spcAft>
                      </a:pPr>
                      <a:r>
                        <a:rPr lang="en-US" sz="1100">
                          <a:effectLst/>
                        </a:rPr>
                        <a:t>207</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hard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170764">
                <a:tc>
                  <a:txBody>
                    <a:bodyPr/>
                    <a:lstStyle/>
                    <a:p>
                      <a:pPr marL="0" marR="0" algn="ctr">
                        <a:spcBef>
                          <a:spcPts val="0"/>
                        </a:spcBef>
                        <a:spcAft>
                          <a:spcPts val="0"/>
                        </a:spcAft>
                      </a:pPr>
                      <a:r>
                        <a:rPr lang="en-US" sz="1100">
                          <a:effectLst/>
                        </a:rPr>
                        <a:t>198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hard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170764">
                <a:tc>
                  <a:txBody>
                    <a:bodyPr/>
                    <a:lstStyle/>
                    <a:p>
                      <a:pPr marL="0" marR="0" algn="ctr">
                        <a:spcBef>
                          <a:spcPts val="0"/>
                        </a:spcBef>
                        <a:spcAft>
                          <a:spcPts val="0"/>
                        </a:spcAft>
                      </a:pPr>
                      <a:r>
                        <a:rPr lang="en-US" sz="1100">
                          <a:effectLst/>
                        </a:rPr>
                        <a:t>189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hard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170764">
                <a:tc>
                  <a:txBody>
                    <a:bodyPr/>
                    <a:lstStyle/>
                    <a:p>
                      <a:pPr marL="0" marR="0" algn="ctr">
                        <a:spcBef>
                          <a:spcPts val="0"/>
                        </a:spcBef>
                        <a:spcAft>
                          <a:spcPts val="0"/>
                        </a:spcAft>
                      </a:pPr>
                      <a:r>
                        <a:rPr lang="en-US" sz="1100">
                          <a:effectLst/>
                        </a:rPr>
                        <a:t>179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hard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170764">
                <a:tc>
                  <a:txBody>
                    <a:bodyPr/>
                    <a:lstStyle/>
                    <a:p>
                      <a:pPr marL="0" marR="0" algn="ctr">
                        <a:spcBef>
                          <a:spcPts val="0"/>
                        </a:spcBef>
                        <a:spcAft>
                          <a:spcPts val="0"/>
                        </a:spcAft>
                      </a:pPr>
                      <a:r>
                        <a:rPr lang="en-US" sz="1100">
                          <a:effectLst/>
                        </a:rPr>
                        <a:t>163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hard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170764">
                <a:tc>
                  <a:txBody>
                    <a:bodyPr/>
                    <a:lstStyle/>
                    <a:p>
                      <a:pPr marL="0" marR="0" algn="ctr">
                        <a:spcBef>
                          <a:spcPts val="0"/>
                        </a:spcBef>
                        <a:spcAft>
                          <a:spcPts val="0"/>
                        </a:spcAft>
                      </a:pPr>
                      <a:r>
                        <a:rPr lang="en-US" sz="1100">
                          <a:effectLst/>
                        </a:rPr>
                        <a:t>300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light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0764">
                <a:tc>
                  <a:txBody>
                    <a:bodyPr/>
                    <a:lstStyle/>
                    <a:p>
                      <a:pPr marL="0" marR="0" algn="ctr">
                        <a:spcBef>
                          <a:spcPts val="0"/>
                        </a:spcBef>
                        <a:spcAft>
                          <a:spcPts val="0"/>
                        </a:spcAft>
                      </a:pPr>
                      <a:r>
                        <a:rPr lang="en-US" sz="1100">
                          <a:effectLst/>
                        </a:rPr>
                        <a:t>235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light touch</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tc>
              </a:tr>
            </a:tbl>
          </a:graphicData>
        </a:graphic>
      </p:graphicFrame>
      <p:sp>
        <p:nvSpPr>
          <p:cNvPr id="6" name="Rectangle 5"/>
          <p:cNvSpPr/>
          <p:nvPr/>
        </p:nvSpPr>
        <p:spPr>
          <a:xfrm>
            <a:off x="6085375" y="4558268"/>
            <a:ext cx="2621230" cy="369332"/>
          </a:xfrm>
          <a:prstGeom prst="rect">
            <a:avLst/>
          </a:prstGeom>
        </p:spPr>
        <p:txBody>
          <a:bodyPr wrap="none">
            <a:spAutoFit/>
          </a:bodyPr>
          <a:lstStyle/>
          <a:p>
            <a:pPr algn="ctr"/>
            <a:r>
              <a:rPr lang="en-US" u="sng">
                <a:solidFill>
                  <a:srgbClr val="000000"/>
                </a:solidFill>
                <a:latin typeface="Times New Roman" charset="0"/>
                <a:ea typeface="Calibri" charset="0"/>
                <a:cs typeface="Times New Roman" charset="0"/>
              </a:rPr>
              <a:t>Accuracy Rate</a:t>
            </a:r>
            <a:r>
              <a:rPr lang="en-US">
                <a:solidFill>
                  <a:srgbClr val="000000"/>
                </a:solidFill>
                <a:latin typeface="Times New Roman" charset="0"/>
                <a:ea typeface="Calibri" charset="0"/>
                <a:cs typeface="Times New Roman" charset="0"/>
              </a:rPr>
              <a:t>: 5/10, 50%</a:t>
            </a:r>
            <a:endParaRPr lang="en-US">
              <a:effectLst/>
              <a:latin typeface="Calibri" charset="0"/>
              <a:ea typeface="Calibri" charset="0"/>
              <a:cs typeface="Times New Roman" charset="0"/>
            </a:endParaRPr>
          </a:p>
        </p:txBody>
      </p:sp>
    </p:spTree>
    <p:extLst>
      <p:ext uri="{BB962C8B-B14F-4D97-AF65-F5344CB8AC3E}">
        <p14:creationId xmlns:p14="http://schemas.microsoft.com/office/powerpoint/2010/main" val="194388829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MovableObjectNN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28893933"/>
              </p:ext>
            </p:extLst>
          </p:nvPr>
        </p:nvGraphicFramePr>
        <p:xfrm>
          <a:off x="1371600" y="1351066"/>
          <a:ext cx="5932582" cy="3159760"/>
        </p:xfrm>
        <a:graphic>
          <a:graphicData uri="http://schemas.openxmlformats.org/drawingml/2006/table">
            <a:tbl>
              <a:tblPr firstRow="1" firstCol="1" bandRow="1">
                <a:tableStyleId>{5C22544A-7EE6-4342-B048-85BDC9FD1C3A}</a:tableStyleId>
              </a:tblPr>
              <a:tblGrid>
                <a:gridCol w="1127197"/>
                <a:gridCol w="1127197"/>
                <a:gridCol w="1093947"/>
                <a:gridCol w="1017470"/>
                <a:gridCol w="802006"/>
                <a:gridCol w="764765"/>
              </a:tblGrid>
              <a:tr h="319405">
                <a:tc>
                  <a:txBody>
                    <a:bodyPr/>
                    <a:lstStyle/>
                    <a:p>
                      <a:pPr marL="0" marR="0" algn="ctr">
                        <a:spcBef>
                          <a:spcPts val="0"/>
                        </a:spcBef>
                        <a:spcAft>
                          <a:spcPts val="0"/>
                        </a:spcAft>
                      </a:pPr>
                      <a:r>
                        <a:rPr lang="en-US" sz="1100">
                          <a:effectLst/>
                        </a:rPr>
                        <a:t>TouchSensorNN (initial)</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TouchSensorNN (final)</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Position (initial)</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Position (final)</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immovable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nchor="ctr"/>
                </a:tc>
              </a:tr>
            </a:tbl>
          </a:graphicData>
        </a:graphic>
      </p:graphicFrame>
      <p:sp>
        <p:nvSpPr>
          <p:cNvPr id="5" name="Rectangle 4"/>
          <p:cNvSpPr/>
          <p:nvPr/>
        </p:nvSpPr>
        <p:spPr>
          <a:xfrm>
            <a:off x="7553899" y="3895273"/>
            <a:ext cx="6096000" cy="615553"/>
          </a:xfrm>
          <a:prstGeom prst="rect">
            <a:avLst/>
          </a:prstGeom>
        </p:spPr>
        <p:txBody>
          <a:bodyPr>
            <a:spAutoFit/>
          </a:bodyPr>
          <a:lstStyle/>
          <a:p>
            <a:r>
              <a:rPr lang="en-US" sz="1600">
                <a:solidFill>
                  <a:srgbClr val="000000"/>
                </a:solidFill>
                <a:latin typeface="Times New Roman" charset="0"/>
                <a:ea typeface="Calibri" charset="0"/>
                <a:cs typeface="Times New Roman" charset="0"/>
              </a:rPr>
              <a:t> </a:t>
            </a:r>
            <a:endParaRPr lang="en-US">
              <a:latin typeface="Calibri" charset="0"/>
              <a:ea typeface="Calibri" charset="0"/>
              <a:cs typeface="Times New Roman" charset="0"/>
            </a:endParaRPr>
          </a:p>
          <a:p>
            <a:r>
              <a:rPr lang="en-US" u="sng" dirty="0">
                <a:solidFill>
                  <a:srgbClr val="000000"/>
                </a:solidFill>
                <a:latin typeface="Times New Roman" charset="0"/>
                <a:ea typeface="Calibri" charset="0"/>
              </a:rPr>
              <a:t>Accuracy Rate</a:t>
            </a:r>
            <a:r>
              <a:rPr lang="en-US" dirty="0">
                <a:solidFill>
                  <a:srgbClr val="000000"/>
                </a:solidFill>
                <a:latin typeface="Times New Roman" charset="0"/>
                <a:ea typeface="Calibri" charset="0"/>
              </a:rPr>
              <a:t>: 14/16, 87.5%</a:t>
            </a:r>
            <a:r>
              <a:rPr lang="en-US" dirty="0"/>
              <a:t> </a:t>
            </a:r>
          </a:p>
        </p:txBody>
      </p:sp>
    </p:spTree>
    <p:extLst>
      <p:ext uri="{BB962C8B-B14F-4D97-AF65-F5344CB8AC3E}">
        <p14:creationId xmlns:p14="http://schemas.microsoft.com/office/powerpoint/2010/main" val="6154091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BatteryFailureNN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955533393"/>
              </p:ext>
            </p:extLst>
          </p:nvPr>
        </p:nvGraphicFramePr>
        <p:xfrm>
          <a:off x="1371600" y="1631789"/>
          <a:ext cx="5635129" cy="3214035"/>
        </p:xfrm>
        <a:graphic>
          <a:graphicData uri="http://schemas.openxmlformats.org/drawingml/2006/table">
            <a:tbl>
              <a:tblPr firstRow="1" firstCol="1" bandRow="1">
                <a:tableStyleId>{5C22544A-7EE6-4342-B048-85BDC9FD1C3A}</a:tableStyleId>
              </a:tblPr>
              <a:tblGrid>
                <a:gridCol w="932036"/>
                <a:gridCol w="1284064"/>
                <a:gridCol w="1265289"/>
                <a:gridCol w="1076870"/>
                <a:gridCol w="1076870"/>
              </a:tblGrid>
              <a:tr h="338814">
                <a:tc>
                  <a:txBody>
                    <a:bodyPr/>
                    <a:lstStyle/>
                    <a:p>
                      <a:pPr marL="0" marR="0" algn="ctr">
                        <a:spcBef>
                          <a:spcPts val="0"/>
                        </a:spcBef>
                        <a:spcAft>
                          <a:spcPts val="0"/>
                        </a:spcAft>
                      </a:pPr>
                      <a:r>
                        <a:rPr lang="en-US" sz="1100">
                          <a:effectLst/>
                        </a:rPr>
                        <a:t>Temperature (C)</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ChargingSafetyNN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ChargeBatteryNN</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nchor="ctr"/>
                </a:tc>
              </a:tr>
              <a:tr h="187806">
                <a:tc>
                  <a:txBody>
                    <a:bodyPr/>
                    <a:lstStyle/>
                    <a:p>
                      <a:pPr marL="0" marR="0" algn="ctr">
                        <a:spcBef>
                          <a:spcPts val="0"/>
                        </a:spcBef>
                        <a:spcAft>
                          <a:spcPts val="0"/>
                        </a:spcAft>
                      </a:pPr>
                      <a:r>
                        <a:rPr lang="en-US" sz="1100">
                          <a:effectLst/>
                        </a:rPr>
                        <a:t>-45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-10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-10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-10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-10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20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20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20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false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20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8391">
                <a:tc>
                  <a:txBody>
                    <a:bodyPr/>
                    <a:lstStyle/>
                    <a:p>
                      <a:pPr marL="0" marR="0" algn="ctr">
                        <a:spcBef>
                          <a:spcPts val="0"/>
                        </a:spcBef>
                        <a:spcAft>
                          <a:spcPts val="0"/>
                        </a:spcAft>
                      </a:pPr>
                      <a:r>
                        <a:rPr lang="en-US" sz="1100">
                          <a:effectLst/>
                        </a:rPr>
                        <a:t>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9941">
                <a:tc>
                  <a:txBody>
                    <a:bodyPr/>
                    <a:lstStyle/>
                    <a:p>
                      <a:pPr marL="0" marR="0" algn="ctr">
                        <a:spcBef>
                          <a:spcPts val="0"/>
                        </a:spcBef>
                        <a:spcAft>
                          <a:spcPts val="0"/>
                        </a:spcAft>
                      </a:pPr>
                      <a:r>
                        <a:rPr lang="en-US" sz="1100">
                          <a:effectLst/>
                        </a:rPr>
                        <a:t>45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unsafe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likely failure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tc>
              </a:tr>
            </a:tbl>
          </a:graphicData>
        </a:graphic>
      </p:graphicFrame>
      <p:sp>
        <p:nvSpPr>
          <p:cNvPr id="5" name="Rectangle 4"/>
          <p:cNvSpPr/>
          <p:nvPr/>
        </p:nvSpPr>
        <p:spPr>
          <a:xfrm>
            <a:off x="7141943" y="4467077"/>
            <a:ext cx="2909771" cy="369332"/>
          </a:xfrm>
          <a:prstGeom prst="rect">
            <a:avLst/>
          </a:prstGeom>
        </p:spPr>
        <p:txBody>
          <a:bodyPr wrap="none">
            <a:spAutoFit/>
          </a:bodyPr>
          <a:lstStyle/>
          <a:p>
            <a:pPr algn="ctr"/>
            <a:r>
              <a:rPr lang="en-US" u="sng">
                <a:solidFill>
                  <a:srgbClr val="000000"/>
                </a:solidFill>
                <a:latin typeface="Times New Roman" charset="0"/>
                <a:ea typeface="Calibri" charset="0"/>
                <a:cs typeface="Times New Roman" charset="0"/>
              </a:rPr>
              <a:t>Accuracy Rate</a:t>
            </a:r>
            <a:r>
              <a:rPr lang="en-US">
                <a:solidFill>
                  <a:srgbClr val="000000"/>
                </a:solidFill>
                <a:latin typeface="Times New Roman" charset="0"/>
                <a:ea typeface="Calibri" charset="0"/>
                <a:cs typeface="Times New Roman" charset="0"/>
              </a:rPr>
              <a:t>: 14/16, 87.5%</a:t>
            </a:r>
            <a:endParaRPr lang="en-US">
              <a:effectLst/>
              <a:latin typeface="Calibri" charset="0"/>
              <a:ea typeface="Calibri" charset="0"/>
              <a:cs typeface="Times New Roman" charset="0"/>
            </a:endParaRPr>
          </a:p>
        </p:txBody>
      </p:sp>
    </p:spTree>
    <p:extLst>
      <p:ext uri="{BB962C8B-B14F-4D97-AF65-F5344CB8AC3E}">
        <p14:creationId xmlns:p14="http://schemas.microsoft.com/office/powerpoint/2010/main" val="16568157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ReachableDestinationNN</a:t>
            </a:r>
            <a:br>
              <a:rPr lang="en-US" dirty="0"/>
            </a:b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2024976292"/>
              </p:ext>
            </p:extLst>
          </p:nvPr>
        </p:nvGraphicFramePr>
        <p:xfrm>
          <a:off x="1371600" y="1882409"/>
          <a:ext cx="6487296" cy="1598920"/>
        </p:xfrm>
        <a:graphic>
          <a:graphicData uri="http://schemas.openxmlformats.org/drawingml/2006/table">
            <a:tbl>
              <a:tblPr firstRow="1" firstCol="1" bandRow="1">
                <a:tableStyleId>{5C22544A-7EE6-4342-B048-85BDC9FD1C3A}</a:tableStyleId>
              </a:tblPr>
              <a:tblGrid>
                <a:gridCol w="1286274"/>
                <a:gridCol w="1476702"/>
                <a:gridCol w="1450510"/>
                <a:gridCol w="1136905"/>
                <a:gridCol w="1136905"/>
              </a:tblGrid>
              <a:tr h="343183">
                <a:tc>
                  <a:txBody>
                    <a:bodyPr/>
                    <a:lstStyle/>
                    <a:p>
                      <a:pPr marL="0" marR="0" algn="ctr">
                        <a:spcBef>
                          <a:spcPts val="0"/>
                        </a:spcBef>
                        <a:spcAft>
                          <a:spcPts val="0"/>
                        </a:spcAft>
                      </a:pPr>
                      <a:r>
                        <a:rPr lang="en-US" sz="1100">
                          <a:effectLst/>
                        </a:rPr>
                        <a:t>ChargeBatteryNN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UltraSonicSensorNN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SurfaceClassifierNN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nchor="ctr"/>
                </a:tc>
              </a:tr>
              <a:tr h="180691">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 obstacle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low friction</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unreachable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0691">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 obstacle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low friction</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unreachable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0691">
                <a:tc>
                  <a:txBody>
                    <a:bodyPr/>
                    <a:lstStyle/>
                    <a:p>
                      <a:pPr marL="0" marR="0" algn="ctr">
                        <a:spcBef>
                          <a:spcPts val="0"/>
                        </a:spcBef>
                        <a:spcAft>
                          <a:spcPts val="0"/>
                        </a:spcAft>
                      </a:pPr>
                      <a:r>
                        <a:rPr lang="en-US" sz="1100">
                          <a:effectLst/>
                        </a:rPr>
                        <a:t>must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 obstacle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high friction</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unreachable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0691">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 obstacle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low friction</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unreachable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0691">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 obstacle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high friction</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unreachable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0691">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 obstacle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low friction</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reachable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1591">
                <a:tc>
                  <a:txBody>
                    <a:bodyPr/>
                    <a:lstStyle/>
                    <a:p>
                      <a:pPr marL="0" marR="0" algn="ctr">
                        <a:spcBef>
                          <a:spcPts val="0"/>
                        </a:spcBef>
                        <a:spcAft>
                          <a:spcPts val="0"/>
                        </a:spcAft>
                      </a:pPr>
                      <a:r>
                        <a:rPr lang="en-US" sz="1100">
                          <a:effectLst/>
                        </a:rPr>
                        <a:t>no need charge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 obstacle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high friction</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reachable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tc>
              </a:tr>
            </a:tbl>
          </a:graphicData>
        </a:graphic>
      </p:graphicFrame>
      <p:sp>
        <p:nvSpPr>
          <p:cNvPr id="5" name="Rectangle 4"/>
          <p:cNvSpPr/>
          <p:nvPr/>
        </p:nvSpPr>
        <p:spPr>
          <a:xfrm>
            <a:off x="8105233" y="3111997"/>
            <a:ext cx="2621230" cy="369332"/>
          </a:xfrm>
          <a:prstGeom prst="rect">
            <a:avLst/>
          </a:prstGeom>
        </p:spPr>
        <p:txBody>
          <a:bodyPr wrap="none">
            <a:spAutoFit/>
          </a:bodyPr>
          <a:lstStyle/>
          <a:p>
            <a:pPr algn="ctr"/>
            <a:r>
              <a:rPr lang="en-US" u="sng">
                <a:solidFill>
                  <a:srgbClr val="000000"/>
                </a:solidFill>
                <a:latin typeface="Times New Roman" charset="0"/>
                <a:ea typeface="Calibri" charset="0"/>
                <a:cs typeface="Times New Roman" charset="0"/>
              </a:rPr>
              <a:t>Accuracy Rate</a:t>
            </a:r>
            <a:r>
              <a:rPr lang="en-US">
                <a:solidFill>
                  <a:srgbClr val="000000"/>
                </a:solidFill>
                <a:latin typeface="Times New Roman" charset="0"/>
                <a:ea typeface="Calibri" charset="0"/>
                <a:cs typeface="Times New Roman" charset="0"/>
              </a:rPr>
              <a:t>: 7/7, 100%</a:t>
            </a:r>
            <a:endParaRPr lang="en-US">
              <a:effectLst/>
              <a:latin typeface="Calibri" charset="0"/>
              <a:ea typeface="Calibri" charset="0"/>
              <a:cs typeface="Times New Roman" charset="0"/>
            </a:endParaRPr>
          </a:p>
        </p:txBody>
      </p:sp>
    </p:spTree>
    <p:extLst>
      <p:ext uri="{BB962C8B-B14F-4D97-AF65-F5344CB8AC3E}">
        <p14:creationId xmlns:p14="http://schemas.microsoft.com/office/powerpoint/2010/main" val="189899297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812494"/>
          </a:xfrm>
        </p:spPr>
        <p:txBody>
          <a:bodyPr/>
          <a:lstStyle/>
          <a:p>
            <a:r>
              <a:rPr lang="en-US" smtClean="0"/>
              <a:t>Problem</a:t>
            </a:r>
            <a:endParaRPr lang="en-US"/>
          </a:p>
        </p:txBody>
      </p:sp>
      <p:sp>
        <p:nvSpPr>
          <p:cNvPr id="4" name="Content Placeholder 2"/>
          <p:cNvSpPr txBox="1">
            <a:spLocks/>
          </p:cNvSpPr>
          <p:nvPr/>
        </p:nvSpPr>
        <p:spPr>
          <a:xfrm>
            <a:off x="1258675" y="1729648"/>
            <a:ext cx="5690212" cy="4137752"/>
          </a:xfrm>
          <a:prstGeom prst="rect">
            <a:avLst/>
          </a:prstGeom>
        </p:spPr>
        <p:txBody>
          <a:bodyPr vert="horz" lIns="91440" tIns="45720" rIns="91440" bIns="45720" rtlCol="0">
            <a:normAutofit lnSpcReduction="10000"/>
          </a:bodyPr>
          <a:lstStyle>
            <a:lvl1pPr marL="384048" indent="-384048" algn="l" defTabSz="914400" rtl="0" eaLnBrk="1" latinLnBrk="0" hangingPunct="1">
              <a:lnSpc>
                <a:spcPct val="94000"/>
              </a:lnSpc>
              <a:spcBef>
                <a:spcPts val="1000"/>
              </a:spcBef>
              <a:spcAft>
                <a:spcPts val="200"/>
              </a:spcAft>
              <a:buFont typeface="Franklin Gothic Book" panose="020B0503020102020204" pitchFamily="34" charset="0"/>
              <a:buChar char="■"/>
              <a:defRPr sz="2000" kern="1200" baseline="0">
                <a:solidFill>
                  <a:schemeClr val="tx2"/>
                </a:solidFill>
                <a:latin typeface="+mn-lt"/>
                <a:ea typeface="+mn-ea"/>
                <a:cs typeface="+mn-cs"/>
              </a:defRPr>
            </a:lvl1pPr>
            <a:lvl2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2000" i="1" kern="1200" baseline="0">
                <a:solidFill>
                  <a:schemeClr val="tx2"/>
                </a:solidFill>
                <a:latin typeface="+mn-lt"/>
                <a:ea typeface="+mn-ea"/>
                <a:cs typeface="+mn-cs"/>
              </a:defRPr>
            </a:lvl2pPr>
            <a:lvl3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kern="1200" baseline="0">
                <a:solidFill>
                  <a:schemeClr val="tx2"/>
                </a:solidFill>
                <a:latin typeface="+mn-lt"/>
                <a:ea typeface="+mn-ea"/>
                <a:cs typeface="+mn-cs"/>
              </a:defRPr>
            </a:lvl3pPr>
            <a:lvl4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800" i="1" kern="1200" baseline="0">
                <a:solidFill>
                  <a:schemeClr val="tx2"/>
                </a:solidFill>
                <a:latin typeface="+mn-lt"/>
                <a:ea typeface="+mn-ea"/>
                <a:cs typeface="+mn-cs"/>
              </a:defRPr>
            </a:lvl4pPr>
            <a:lvl5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kern="1200" baseline="0">
                <a:solidFill>
                  <a:schemeClr val="tx2"/>
                </a:solidFill>
                <a:latin typeface="+mn-lt"/>
                <a:ea typeface="+mn-ea"/>
                <a:cs typeface="+mn-cs"/>
              </a:defRPr>
            </a:lvl5pPr>
            <a:lvl6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600" i="1" kern="1200" baseline="0">
                <a:solidFill>
                  <a:schemeClr val="tx2"/>
                </a:solidFill>
                <a:latin typeface="+mn-lt"/>
                <a:ea typeface="+mn-ea"/>
                <a:cs typeface="+mn-cs"/>
              </a:defRPr>
            </a:lvl6pPr>
            <a:lvl7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7pPr>
            <a:lvl8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i="1" kern="1200" baseline="0">
                <a:solidFill>
                  <a:schemeClr val="tx2"/>
                </a:solidFill>
                <a:latin typeface="+mn-lt"/>
                <a:ea typeface="+mn-ea"/>
                <a:cs typeface="+mn-cs"/>
              </a:defRPr>
            </a:lvl8pPr>
            <a:lvl9pPr marL="384048" indent="-384048" algn="l" defTabSz="914400" rtl="0" eaLnBrk="1" latinLnBrk="0" hangingPunct="1">
              <a:lnSpc>
                <a:spcPct val="94000"/>
              </a:lnSpc>
              <a:spcBef>
                <a:spcPts val="500"/>
              </a:spcBef>
              <a:spcAft>
                <a:spcPts val="200"/>
              </a:spcAft>
              <a:buFont typeface="Franklin Gothic Book" panose="020B0503020102020204" pitchFamily="34" charset="0"/>
              <a:buChar char="■"/>
              <a:defRPr sz="1400" kern="1200" baseline="0">
                <a:solidFill>
                  <a:schemeClr val="tx2"/>
                </a:solidFill>
                <a:latin typeface="+mn-lt"/>
                <a:ea typeface="+mn-ea"/>
                <a:cs typeface="+mn-cs"/>
              </a:defRPr>
            </a:lvl9pPr>
          </a:lstStyle>
          <a:p>
            <a:r>
              <a:rPr lang="en-US" smtClean="0"/>
              <a:t>Consider a square grid that represents a floor the robot will be placed on. The grid is composed of uniform blocks of equal distance. The robot starts at a charging station and its ultimate objective is to reach a destination block. The robot has no knowledge of where the obstacles it might encounter on its way are. It is equipped with some ultrasonic sensors along with sensors for capacitance, voltage etc. </a:t>
            </a:r>
          </a:p>
          <a:p>
            <a:r>
              <a:rPr lang="en-US" smtClean="0"/>
              <a:t>The robot must attempt to reach the known destination without sacrificing its battery and dying midway. The robot must make decisions along the way that will safely guide it to its destination.</a:t>
            </a:r>
          </a:p>
          <a:p>
            <a:endParaRPr lang="en-US" dirty="0"/>
          </a:p>
        </p:txBody>
      </p:sp>
      <p:graphicFrame>
        <p:nvGraphicFramePr>
          <p:cNvPr id="6" name="Table 5"/>
          <p:cNvGraphicFramePr>
            <a:graphicFrameLocks noGrp="1"/>
          </p:cNvGraphicFramePr>
          <p:nvPr>
            <p:extLst>
              <p:ext uri="{D42A27DB-BD31-4B8C-83A1-F6EECF244321}">
                <p14:modId xmlns:p14="http://schemas.microsoft.com/office/powerpoint/2010/main" val="254504806"/>
              </p:ext>
            </p:extLst>
          </p:nvPr>
        </p:nvGraphicFramePr>
        <p:xfrm>
          <a:off x="7216047" y="1377106"/>
          <a:ext cx="4461835" cy="4490295"/>
        </p:xfrm>
        <a:graphic>
          <a:graphicData uri="http://schemas.openxmlformats.org/drawingml/2006/table">
            <a:tbl>
              <a:tblPr firstRow="1" bandRow="1">
                <a:tableStyleId>{5940675A-B579-460E-94D1-54222C63F5DA}</a:tableStyleId>
              </a:tblPr>
              <a:tblGrid>
                <a:gridCol w="892367"/>
                <a:gridCol w="892367"/>
                <a:gridCol w="892367"/>
                <a:gridCol w="892367"/>
                <a:gridCol w="892367"/>
              </a:tblGrid>
              <a:tr h="898059">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89805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89805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89805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r h="898059">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endParaRPr lang="en-US" dirty="0"/>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r>
            </a:tbl>
          </a:graphicData>
        </a:graphic>
      </p:graphicFrame>
      <p:sp>
        <p:nvSpPr>
          <p:cNvPr id="7" name="Oval 6"/>
          <p:cNvSpPr/>
          <p:nvPr/>
        </p:nvSpPr>
        <p:spPr>
          <a:xfrm>
            <a:off x="8141465" y="1377106"/>
            <a:ext cx="826265" cy="892369"/>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p:cNvSpPr/>
          <p:nvPr/>
        </p:nvSpPr>
        <p:spPr>
          <a:xfrm>
            <a:off x="8141465" y="2269475"/>
            <a:ext cx="826265" cy="892369"/>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9909673" y="3161844"/>
            <a:ext cx="826265" cy="892369"/>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9025569" y="4054213"/>
            <a:ext cx="826265" cy="892369"/>
          </a:xfrm>
          <a:prstGeom prst="ellipse">
            <a:avLst/>
          </a:prstGeom>
          <a:solidFill>
            <a:srgbClr val="FF0000"/>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p:cNvSpPr/>
          <p:nvPr/>
        </p:nvSpPr>
        <p:spPr>
          <a:xfrm>
            <a:off x="7216047" y="4946582"/>
            <a:ext cx="925418" cy="920818"/>
          </a:xfrm>
          <a:prstGeom prst="rect">
            <a:avLst/>
          </a:prstGeom>
          <a:solidFill>
            <a:schemeClr val="accent1">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p:cNvSpPr/>
          <p:nvPr/>
        </p:nvSpPr>
        <p:spPr>
          <a:xfrm>
            <a:off x="10752464" y="1377106"/>
            <a:ext cx="925418" cy="920818"/>
          </a:xfrm>
          <a:prstGeom prst="rect">
            <a:avLst/>
          </a:prstGeom>
          <a:solidFill>
            <a:srgbClr val="00B05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ight Arrow 12"/>
          <p:cNvSpPr/>
          <p:nvPr/>
        </p:nvSpPr>
        <p:spPr>
          <a:xfrm>
            <a:off x="8295700" y="5246101"/>
            <a:ext cx="517793" cy="321780"/>
          </a:xfrm>
          <a:prstGeom prst="rightArrow">
            <a:avLst/>
          </a:prstGeom>
          <a:solidFill>
            <a:srgbClr val="FFFF00"/>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
        <p:nvSpPr>
          <p:cNvPr id="14" name="Right Arrow 13"/>
          <p:cNvSpPr/>
          <p:nvPr/>
        </p:nvSpPr>
        <p:spPr>
          <a:xfrm rot="16200000">
            <a:off x="7394160" y="4339506"/>
            <a:ext cx="517793" cy="321780"/>
          </a:xfrm>
          <a:prstGeom prst="rightArrow">
            <a:avLst/>
          </a:prstGeom>
          <a:solidFill>
            <a:srgbClr val="FFFF00"/>
          </a:solidFill>
        </p:spPr>
        <p:style>
          <a:lnRef idx="2">
            <a:schemeClr val="dk1"/>
          </a:lnRef>
          <a:fillRef idx="1">
            <a:schemeClr val="lt1"/>
          </a:fillRef>
          <a:effectRef idx="0">
            <a:schemeClr val="dk1"/>
          </a:effectRef>
          <a:fontRef idx="minor">
            <a:schemeClr val="dk1"/>
          </a:fontRef>
        </p:style>
        <p:txBody>
          <a:bodyPr rtlCol="0" anchor="ctr"/>
          <a:lstStyle/>
          <a:p>
            <a:pPr algn="ctr"/>
            <a:endParaRPr lang="en-US"/>
          </a:p>
        </p:txBody>
      </p:sp>
    </p:spTree>
    <p:extLst>
      <p:ext uri="{BB962C8B-B14F-4D97-AF65-F5344CB8AC3E}">
        <p14:creationId xmlns:p14="http://schemas.microsoft.com/office/powerpoint/2010/main" val="125362406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ChangeDirectionNN</a:t>
            </a:r>
            <a:br>
              <a:rPr lang="en-US" dirty="0"/>
            </a:b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1056627114"/>
              </p:ext>
            </p:extLst>
          </p:nvPr>
        </p:nvGraphicFramePr>
        <p:xfrm>
          <a:off x="1371600" y="2171700"/>
          <a:ext cx="5937250" cy="1747520"/>
        </p:xfrm>
        <a:graphic>
          <a:graphicData uri="http://schemas.openxmlformats.org/drawingml/2006/table">
            <a:tbl>
              <a:tblPr firstRow="1" firstCol="1" bandRow="1">
                <a:tableStyleId>{5C22544A-7EE6-4342-B048-85BDC9FD1C3A}</a:tableStyleId>
              </a:tblPr>
              <a:tblGrid>
                <a:gridCol w="1492250"/>
                <a:gridCol w="1491615"/>
                <a:gridCol w="1491615"/>
                <a:gridCol w="812165"/>
                <a:gridCol w="649605"/>
              </a:tblGrid>
              <a:tr h="319405">
                <a:tc>
                  <a:txBody>
                    <a:bodyPr/>
                    <a:lstStyle/>
                    <a:p>
                      <a:pPr marL="0" marR="0" algn="ctr">
                        <a:spcBef>
                          <a:spcPts val="0"/>
                        </a:spcBef>
                        <a:spcAft>
                          <a:spcPts val="0"/>
                        </a:spcAft>
                      </a:pPr>
                      <a:r>
                        <a:rPr lang="en-US" sz="1100">
                          <a:effectLst/>
                        </a:rPr>
                        <a:t>ReachDestNN (left)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ReachDestNN (fwd)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ReachDestNN (right)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nchor="ctr"/>
                </a:tc>
              </a:tr>
              <a:tr h="176530">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left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far</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76530">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close</a:t>
                      </a:r>
                      <a:endParaRPr lang="en-US" sz="1200">
                        <a:effectLst/>
                        <a:latin typeface="Calibri" charset="0"/>
                        <a:ea typeface="Calibri" charset="0"/>
                        <a:cs typeface="Times New Roman" charset="0"/>
                      </a:endParaRPr>
                    </a:p>
                  </a:txBody>
                  <a:tcPr marL="68580" marR="68580" marT="0" marB="0"/>
                </a:tc>
                <a:tc>
                  <a:txBody>
                    <a:bodyPr/>
                    <a:lstStyle/>
                    <a:p>
                      <a:pPr marL="0" marR="0" algn="ctr">
                        <a:spcBef>
                          <a:spcPts val="0"/>
                        </a:spcBef>
                        <a:spcAft>
                          <a:spcPts val="0"/>
                        </a:spcAft>
                      </a:pPr>
                      <a:r>
                        <a:rPr lang="en-US" sz="1100">
                          <a:effectLst/>
                        </a:rPr>
                        <a:t>180 - turn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tc>
              </a:tr>
            </a:tbl>
          </a:graphicData>
        </a:graphic>
      </p:graphicFrame>
      <p:sp>
        <p:nvSpPr>
          <p:cNvPr id="5" name="Rectangle 4"/>
          <p:cNvSpPr/>
          <p:nvPr/>
        </p:nvSpPr>
        <p:spPr>
          <a:xfrm>
            <a:off x="7594686" y="3549888"/>
            <a:ext cx="2621230" cy="369332"/>
          </a:xfrm>
          <a:prstGeom prst="rect">
            <a:avLst/>
          </a:prstGeom>
        </p:spPr>
        <p:txBody>
          <a:bodyPr wrap="none">
            <a:spAutoFit/>
          </a:bodyPr>
          <a:lstStyle/>
          <a:p>
            <a:pPr algn="ctr"/>
            <a:r>
              <a:rPr lang="en-US" u="sng">
                <a:solidFill>
                  <a:srgbClr val="000000"/>
                </a:solidFill>
                <a:latin typeface="Times New Roman" charset="0"/>
                <a:ea typeface="Calibri" charset="0"/>
                <a:cs typeface="Times New Roman" charset="0"/>
              </a:rPr>
              <a:t>Accuracy Rate</a:t>
            </a:r>
            <a:r>
              <a:rPr lang="en-US">
                <a:solidFill>
                  <a:srgbClr val="000000"/>
                </a:solidFill>
                <a:latin typeface="Times New Roman" charset="0"/>
                <a:ea typeface="Calibri" charset="0"/>
                <a:cs typeface="Times New Roman" charset="0"/>
              </a:rPr>
              <a:t>: 8/8, 100%</a:t>
            </a:r>
            <a:endParaRPr lang="en-US">
              <a:effectLst/>
              <a:latin typeface="Calibri" charset="0"/>
              <a:ea typeface="Calibri" charset="0"/>
              <a:cs typeface="Times New Roman" charset="0"/>
            </a:endParaRPr>
          </a:p>
        </p:txBody>
      </p:sp>
    </p:spTree>
    <p:extLst>
      <p:ext uri="{BB962C8B-B14F-4D97-AF65-F5344CB8AC3E}">
        <p14:creationId xmlns:p14="http://schemas.microsoft.com/office/powerpoint/2010/main" val="4557019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NextDirectionNN</a:t>
            </a:r>
            <a:endParaRPr lang="en-US" dirty="0"/>
          </a:p>
        </p:txBody>
      </p:sp>
      <p:graphicFrame>
        <p:nvGraphicFramePr>
          <p:cNvPr id="4" name="Content Placeholder 3"/>
          <p:cNvGraphicFramePr>
            <a:graphicFrameLocks noGrp="1"/>
          </p:cNvGraphicFramePr>
          <p:nvPr>
            <p:ph idx="1"/>
            <p:extLst>
              <p:ext uri="{D42A27DB-BD31-4B8C-83A1-F6EECF244321}">
                <p14:modId xmlns:p14="http://schemas.microsoft.com/office/powerpoint/2010/main" val="599833642"/>
              </p:ext>
            </p:extLst>
          </p:nvPr>
        </p:nvGraphicFramePr>
        <p:xfrm>
          <a:off x="1468120" y="1955214"/>
          <a:ext cx="5009798" cy="1448997"/>
        </p:xfrm>
        <a:graphic>
          <a:graphicData uri="http://schemas.openxmlformats.org/drawingml/2006/table">
            <a:tbl>
              <a:tblPr firstRow="1" firstCol="1" bandRow="1">
                <a:tableStyleId>{5C22544A-7EE6-4342-B048-85BDC9FD1C3A}</a:tableStyleId>
              </a:tblPr>
              <a:tblGrid>
                <a:gridCol w="1589231"/>
                <a:gridCol w="1588555"/>
                <a:gridCol w="1140189"/>
                <a:gridCol w="691823"/>
              </a:tblGrid>
              <a:tr h="348393">
                <a:tc>
                  <a:txBody>
                    <a:bodyPr/>
                    <a:lstStyle/>
                    <a:p>
                      <a:pPr marL="0" marR="0" algn="ctr">
                        <a:spcBef>
                          <a:spcPts val="0"/>
                        </a:spcBef>
                        <a:spcAft>
                          <a:spcPts val="0"/>
                        </a:spcAft>
                      </a:pPr>
                      <a:r>
                        <a:rPr lang="en-US" sz="1100">
                          <a:effectLst/>
                        </a:rPr>
                        <a:t>ChangeDirectionNN </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SurfaceClassifierNN </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Class</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Outcome</a:t>
                      </a:r>
                      <a:endParaRPr lang="en-US" sz="1200">
                        <a:effectLst/>
                        <a:latin typeface="Calibri" charset="0"/>
                        <a:ea typeface="Calibri" charset="0"/>
                        <a:cs typeface="Times New Roman" charset="0"/>
                      </a:endParaRPr>
                    </a:p>
                  </a:txBody>
                  <a:tcPr marL="68580" marR="68580" marT="0" marB="0" anchor="ctr"/>
                </a:tc>
              </a:tr>
              <a:tr h="183434">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high friction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3434">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low friction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forward</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3434">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high friction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sharp right-turn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3434">
                <a:tc>
                  <a:txBody>
                    <a:bodyPr/>
                    <a:lstStyle/>
                    <a:p>
                      <a:pPr marL="0" marR="0" algn="ctr">
                        <a:spcBef>
                          <a:spcPts val="0"/>
                        </a:spcBef>
                        <a:spcAft>
                          <a:spcPts val="0"/>
                        </a:spcAft>
                      </a:pPr>
                      <a:r>
                        <a:rPr lang="en-US" sz="1100">
                          <a:effectLst/>
                        </a:rPr>
                        <a:t>right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low friction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slight right-turn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3434">
                <a:tc>
                  <a:txBody>
                    <a:bodyPr/>
                    <a:lstStyle/>
                    <a:p>
                      <a:pPr marL="0" marR="0" algn="ctr">
                        <a:spcBef>
                          <a:spcPts val="0"/>
                        </a:spcBef>
                        <a:spcAft>
                          <a:spcPts val="0"/>
                        </a:spcAft>
                      </a:pPr>
                      <a:r>
                        <a:rPr lang="en-US" sz="1100">
                          <a:effectLst/>
                        </a:rPr>
                        <a:t>left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high friction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sharp left-turn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true</a:t>
                      </a:r>
                      <a:endParaRPr lang="en-US" sz="1200">
                        <a:effectLst/>
                        <a:latin typeface="Calibri" charset="0"/>
                        <a:ea typeface="Calibri" charset="0"/>
                        <a:cs typeface="Times New Roman" charset="0"/>
                      </a:endParaRPr>
                    </a:p>
                  </a:txBody>
                  <a:tcPr marL="68580" marR="68580" marT="0" marB="0"/>
                </a:tc>
              </a:tr>
              <a:tr h="183434">
                <a:tc>
                  <a:txBody>
                    <a:bodyPr/>
                    <a:lstStyle/>
                    <a:p>
                      <a:pPr marL="0" marR="0" algn="ctr">
                        <a:spcBef>
                          <a:spcPts val="0"/>
                        </a:spcBef>
                        <a:spcAft>
                          <a:spcPts val="0"/>
                        </a:spcAft>
                      </a:pPr>
                      <a:r>
                        <a:rPr lang="en-US" sz="1100">
                          <a:effectLst/>
                        </a:rPr>
                        <a:t>left</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low friction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slight left-turn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true</a:t>
                      </a:r>
                      <a:endParaRPr lang="en-US" sz="1200" dirty="0">
                        <a:effectLst/>
                        <a:latin typeface="Calibri" charset="0"/>
                        <a:ea typeface="Calibri" charset="0"/>
                        <a:cs typeface="Times New Roman" charset="0"/>
                      </a:endParaRPr>
                    </a:p>
                  </a:txBody>
                  <a:tcPr marL="68580" marR="68580" marT="0" marB="0"/>
                </a:tc>
              </a:tr>
            </a:tbl>
          </a:graphicData>
        </a:graphic>
      </p:graphicFrame>
      <p:sp>
        <p:nvSpPr>
          <p:cNvPr id="5" name="Rectangle 4"/>
          <p:cNvSpPr/>
          <p:nvPr/>
        </p:nvSpPr>
        <p:spPr>
          <a:xfrm>
            <a:off x="6691303" y="3034879"/>
            <a:ext cx="2621230" cy="369332"/>
          </a:xfrm>
          <a:prstGeom prst="rect">
            <a:avLst/>
          </a:prstGeom>
        </p:spPr>
        <p:txBody>
          <a:bodyPr wrap="none">
            <a:spAutoFit/>
          </a:bodyPr>
          <a:lstStyle/>
          <a:p>
            <a:pPr algn="ctr"/>
            <a:r>
              <a:rPr lang="en-US" u="sng">
                <a:solidFill>
                  <a:srgbClr val="000000"/>
                </a:solidFill>
                <a:latin typeface="Times New Roman" charset="0"/>
                <a:ea typeface="Calibri" charset="0"/>
                <a:cs typeface="Times New Roman" charset="0"/>
              </a:rPr>
              <a:t>Accuracy Rate</a:t>
            </a:r>
            <a:r>
              <a:rPr lang="en-US">
                <a:solidFill>
                  <a:srgbClr val="000000"/>
                </a:solidFill>
                <a:latin typeface="Times New Roman" charset="0"/>
                <a:ea typeface="Calibri" charset="0"/>
                <a:cs typeface="Times New Roman" charset="0"/>
              </a:rPr>
              <a:t>: 6/6, 100%</a:t>
            </a:r>
            <a:endParaRPr lang="en-US">
              <a:effectLst/>
              <a:latin typeface="Calibri" charset="0"/>
              <a:ea typeface="Calibri" charset="0"/>
              <a:cs typeface="Times New Roman" charset="0"/>
            </a:endParaRPr>
          </a:p>
        </p:txBody>
      </p:sp>
    </p:spTree>
    <p:extLst>
      <p:ext uri="{BB962C8B-B14F-4D97-AF65-F5344CB8AC3E}">
        <p14:creationId xmlns:p14="http://schemas.microsoft.com/office/powerpoint/2010/main" val="118962795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9373" y="2759725"/>
            <a:ext cx="3872429" cy="1485900"/>
          </a:xfrm>
        </p:spPr>
        <p:txBody>
          <a:bodyPr>
            <a:normAutofit/>
          </a:bodyPr>
          <a:lstStyle/>
          <a:p>
            <a:pPr algn="ctr"/>
            <a:r>
              <a:rPr lang="en-US" sz="5400" smtClean="0"/>
              <a:t>Simulations</a:t>
            </a:r>
            <a:endParaRPr lang="en-US" sz="5400"/>
          </a:p>
        </p:txBody>
      </p:sp>
    </p:spTree>
    <p:extLst>
      <p:ext uri="{BB962C8B-B14F-4D97-AF65-F5344CB8AC3E}">
        <p14:creationId xmlns:p14="http://schemas.microsoft.com/office/powerpoint/2010/main" val="94202773"/>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 </a:t>
            </a:r>
            <a:r>
              <a:rPr lang="en-US" dirty="0" smtClean="0"/>
              <a:t>(</a:t>
            </a:r>
            <a:r>
              <a:rPr lang="en-US" dirty="0"/>
              <a:t>Version </a:t>
            </a:r>
            <a:r>
              <a:rPr lang="en-US" dirty="0" smtClean="0"/>
              <a:t>2)</a:t>
            </a:r>
            <a:endParaRPr lang="en-US" dirty="0"/>
          </a:p>
        </p:txBody>
      </p:sp>
      <p:pic>
        <p:nvPicPr>
          <p:cNvPr id="4" name="Picture 3" descr="Screen%20Shot%202021-08-12%20at%2011.18.07%20AM.png"/>
          <p:cNvPicPr/>
          <p:nvPr/>
        </p:nvPicPr>
        <p:blipFill>
          <a:blip r:embed="rId2">
            <a:extLst>
              <a:ext uri="{28A0092B-C50C-407E-A947-70E740481C1C}">
                <a14:useLocalDpi xmlns:a14="http://schemas.microsoft.com/office/drawing/2010/main" val="0"/>
              </a:ext>
            </a:extLst>
          </a:blip>
          <a:srcRect/>
          <a:stretch>
            <a:fillRect/>
          </a:stretch>
        </p:blipFill>
        <p:spPr bwMode="auto">
          <a:xfrm>
            <a:off x="3505200" y="1654810"/>
            <a:ext cx="5310187" cy="4720590"/>
          </a:xfrm>
          <a:prstGeom prst="rect">
            <a:avLst/>
          </a:prstGeom>
          <a:noFill/>
          <a:ln>
            <a:solidFill>
              <a:schemeClr val="tx1"/>
            </a:solidFill>
          </a:ln>
        </p:spPr>
      </p:pic>
    </p:spTree>
    <p:extLst>
      <p:ext uri="{BB962C8B-B14F-4D97-AF65-F5344CB8AC3E}">
        <p14:creationId xmlns:p14="http://schemas.microsoft.com/office/powerpoint/2010/main" val="1115782076"/>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900629"/>
          </a:xfrm>
        </p:spPr>
        <p:txBody>
          <a:bodyPr/>
          <a:lstStyle/>
          <a:p>
            <a:pPr lvl="0"/>
            <a:r>
              <a:rPr lang="en-US" b="1"/>
              <a:t>Version 1 vs </a:t>
            </a:r>
            <a:r>
              <a:rPr lang="en-US" b="1"/>
              <a:t>Version </a:t>
            </a:r>
            <a:r>
              <a:rPr lang="en-US" b="1" smtClean="0"/>
              <a:t>2</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1564619452"/>
              </p:ext>
            </p:extLst>
          </p:nvPr>
        </p:nvGraphicFramePr>
        <p:xfrm>
          <a:off x="2467023" y="1850834"/>
          <a:ext cx="7410353" cy="3055650"/>
        </p:xfrm>
        <a:graphic>
          <a:graphicData uri="http://schemas.openxmlformats.org/drawingml/2006/table">
            <a:tbl>
              <a:tblPr firstRow="1" firstCol="1" bandRow="1">
                <a:tableStyleId>{5C22544A-7EE6-4342-B048-85BDC9FD1C3A}</a:tableStyleId>
              </a:tblPr>
              <a:tblGrid>
                <a:gridCol w="1898590"/>
                <a:gridCol w="815331"/>
                <a:gridCol w="813022"/>
                <a:gridCol w="699845"/>
                <a:gridCol w="815331"/>
                <a:gridCol w="871535"/>
                <a:gridCol w="665200"/>
                <a:gridCol w="831499"/>
              </a:tblGrid>
              <a:tr h="1096049">
                <a:tc>
                  <a:txBody>
                    <a:bodyPr/>
                    <a:lstStyle/>
                    <a:p>
                      <a:pPr marL="0" marR="0" algn="ctr">
                        <a:spcBef>
                          <a:spcPts val="0"/>
                        </a:spcBef>
                        <a:spcAft>
                          <a:spcPts val="0"/>
                        </a:spcAft>
                      </a:pPr>
                      <a:r>
                        <a:rPr lang="en-US" sz="1100">
                          <a:effectLst/>
                        </a:rPr>
                        <a:t>Neural Network</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Accuracy (V1)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Training Time ms (V1)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Total Time (V1)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Accuracy (V2)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Training Time ms (V2)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Shorter Time</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Higher Accuracy</a:t>
                      </a:r>
                      <a:endParaRPr lang="en-US" sz="1200">
                        <a:effectLst/>
                        <a:latin typeface="Calibri" charset="0"/>
                        <a:ea typeface="Calibri" charset="0"/>
                        <a:cs typeface="Times New Roman" charset="0"/>
                      </a:endParaRPr>
                    </a:p>
                  </a:txBody>
                  <a:tcPr marL="68580" marR="68580" marT="0" marB="0" anchor="ctr"/>
                </a:tc>
              </a:tr>
              <a:tr h="409634">
                <a:tc>
                  <a:txBody>
                    <a:bodyPr/>
                    <a:lstStyle/>
                    <a:p>
                      <a:pPr marL="0" marR="0" algn="ctr">
                        <a:spcBef>
                          <a:spcPts val="0"/>
                        </a:spcBef>
                        <a:spcAft>
                          <a:spcPts val="0"/>
                        </a:spcAft>
                      </a:pPr>
                      <a:r>
                        <a:rPr lang="en-US" sz="1100">
                          <a:effectLst/>
                        </a:rPr>
                        <a:t>BatteryFailureNN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87.5%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2371</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3023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50%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772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V2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V1</a:t>
                      </a:r>
                      <a:endParaRPr lang="en-US" sz="1200">
                        <a:effectLst/>
                        <a:latin typeface="Calibri" charset="0"/>
                        <a:ea typeface="Calibri" charset="0"/>
                        <a:cs typeface="Times New Roman" charset="0"/>
                      </a:endParaRPr>
                    </a:p>
                  </a:txBody>
                  <a:tcPr marL="68580" marR="68580" marT="0" marB="0" anchor="ctr"/>
                </a:tc>
              </a:tr>
              <a:tr h="409634">
                <a:tc>
                  <a:txBody>
                    <a:bodyPr/>
                    <a:lstStyle/>
                    <a:p>
                      <a:pPr marL="0" marR="0" algn="ctr">
                        <a:spcBef>
                          <a:spcPts val="0"/>
                        </a:spcBef>
                        <a:spcAft>
                          <a:spcPts val="0"/>
                        </a:spcAft>
                      </a:pPr>
                      <a:r>
                        <a:rPr lang="en-US" sz="1100">
                          <a:effectLst/>
                        </a:rPr>
                        <a:t>MovableObjectNN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87.5%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1395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1740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87.5%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699</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V2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V1=V2</a:t>
                      </a:r>
                      <a:endParaRPr lang="en-US" sz="1200">
                        <a:effectLst/>
                        <a:latin typeface="Calibri" charset="0"/>
                        <a:ea typeface="Calibri" charset="0"/>
                        <a:cs typeface="Times New Roman" charset="0"/>
                      </a:endParaRPr>
                    </a:p>
                  </a:txBody>
                  <a:tcPr marL="68580" marR="68580" marT="0" marB="0" anchor="ctr"/>
                </a:tc>
              </a:tr>
              <a:tr h="730699">
                <a:tc>
                  <a:txBody>
                    <a:bodyPr/>
                    <a:lstStyle/>
                    <a:p>
                      <a:pPr marL="0" marR="0" algn="ctr">
                        <a:spcBef>
                          <a:spcPts val="0"/>
                        </a:spcBef>
                        <a:spcAft>
                          <a:spcPts val="0"/>
                        </a:spcAft>
                      </a:pPr>
                      <a:r>
                        <a:rPr lang="en-US" sz="1100">
                          <a:effectLst/>
                        </a:rPr>
                        <a:t>ReachableDestinationNN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100%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54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26693</a:t>
                      </a:r>
                      <a:endParaRPr lang="en-US" sz="1200" dirty="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71.4%</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2188</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V2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V1</a:t>
                      </a:r>
                      <a:endParaRPr lang="en-US" sz="1200">
                        <a:effectLst/>
                        <a:latin typeface="Calibri" charset="0"/>
                        <a:ea typeface="Calibri" charset="0"/>
                        <a:cs typeface="Times New Roman" charset="0"/>
                      </a:endParaRPr>
                    </a:p>
                  </a:txBody>
                  <a:tcPr marL="68580" marR="68580" marT="0" marB="0" anchor="ctr"/>
                </a:tc>
              </a:tr>
              <a:tr h="409634">
                <a:tc>
                  <a:txBody>
                    <a:bodyPr/>
                    <a:lstStyle/>
                    <a:p>
                      <a:pPr marL="0" marR="0" algn="ctr">
                        <a:spcBef>
                          <a:spcPts val="0"/>
                        </a:spcBef>
                        <a:spcAft>
                          <a:spcPts val="0"/>
                        </a:spcAft>
                      </a:pPr>
                      <a:r>
                        <a:rPr lang="en-US" sz="1100">
                          <a:effectLst/>
                        </a:rPr>
                        <a:t>ChangeDirectionNN</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100%</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832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27525</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33.3%</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6466</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a:effectLst/>
                        </a:rPr>
                        <a:t>V2</a:t>
                      </a:r>
                      <a:endParaRPr lang="en-US" sz="1200">
                        <a:effectLst/>
                        <a:latin typeface="Calibri" charset="0"/>
                        <a:ea typeface="Calibri" charset="0"/>
                        <a:cs typeface="Times New Roman" charset="0"/>
                      </a:endParaRPr>
                    </a:p>
                  </a:txBody>
                  <a:tcPr marL="68580" marR="68580" marT="0" marB="0" anchor="ctr"/>
                </a:tc>
                <a:tc>
                  <a:txBody>
                    <a:bodyPr/>
                    <a:lstStyle/>
                    <a:p>
                      <a:pPr marL="0" marR="0" algn="ctr">
                        <a:spcBef>
                          <a:spcPts val="0"/>
                        </a:spcBef>
                        <a:spcAft>
                          <a:spcPts val="0"/>
                        </a:spcAft>
                      </a:pPr>
                      <a:r>
                        <a:rPr lang="en-US" sz="1100" dirty="0">
                          <a:effectLst/>
                        </a:rPr>
                        <a:t>V1</a:t>
                      </a:r>
                      <a:endParaRPr lang="en-US" sz="1200" dirty="0">
                        <a:effectLst/>
                        <a:latin typeface="Calibri" charset="0"/>
                        <a:ea typeface="Calibri" charset="0"/>
                        <a:cs typeface="Times New Roman" charset="0"/>
                      </a:endParaRPr>
                    </a:p>
                  </a:txBody>
                  <a:tcPr marL="68580" marR="68580" marT="0" marB="0" anchor="ctr"/>
                </a:tc>
              </a:tr>
            </a:tbl>
          </a:graphicData>
        </a:graphic>
      </p:graphicFrame>
      <p:sp>
        <p:nvSpPr>
          <p:cNvPr id="5" name="Rectangle 4"/>
          <p:cNvSpPr/>
          <p:nvPr/>
        </p:nvSpPr>
        <p:spPr>
          <a:xfrm>
            <a:off x="2981899" y="5170889"/>
            <a:ext cx="6096000" cy="1477328"/>
          </a:xfrm>
          <a:prstGeom prst="rect">
            <a:avLst/>
          </a:prstGeom>
        </p:spPr>
        <p:txBody>
          <a:bodyPr>
            <a:spAutoFit/>
          </a:bodyPr>
          <a:lstStyle/>
          <a:p>
            <a:pPr indent="228600"/>
            <a:r>
              <a:rPr lang="en-US" dirty="0" smtClean="0">
                <a:solidFill>
                  <a:srgbClr val="000000"/>
                </a:solidFill>
                <a:latin typeface="Times New Roman" charset="0"/>
                <a:ea typeface="Calibri" charset="0"/>
                <a:cs typeface="Times New Roman" charset="0"/>
              </a:rPr>
              <a:t>ChargeBatteryNN=626ms</a:t>
            </a:r>
          </a:p>
          <a:p>
            <a:pPr indent="228600"/>
            <a:r>
              <a:rPr lang="en-US" dirty="0" smtClean="0">
                <a:solidFill>
                  <a:srgbClr val="000000"/>
                </a:solidFill>
                <a:latin typeface="Times New Roman" charset="0"/>
                <a:ea typeface="Calibri" charset="0"/>
                <a:cs typeface="Times New Roman" charset="0"/>
              </a:rPr>
              <a:t>ChargingSafetyNN</a:t>
            </a:r>
            <a:r>
              <a:rPr lang="en-US" dirty="0">
                <a:solidFill>
                  <a:srgbClr val="000000"/>
                </a:solidFill>
                <a:latin typeface="Times New Roman" charset="0"/>
                <a:ea typeface="Calibri" charset="0"/>
                <a:cs typeface="Times New Roman" charset="0"/>
              </a:rPr>
              <a:t>= </a:t>
            </a:r>
            <a:r>
              <a:rPr lang="en-US" dirty="0" smtClean="0">
                <a:solidFill>
                  <a:srgbClr val="000000"/>
                </a:solidFill>
                <a:latin typeface="Times New Roman" charset="0"/>
                <a:ea typeface="Calibri" charset="0"/>
                <a:cs typeface="Times New Roman" charset="0"/>
              </a:rPr>
              <a:t>26ms</a:t>
            </a:r>
          </a:p>
          <a:p>
            <a:pPr indent="228600"/>
            <a:r>
              <a:rPr lang="en-US" dirty="0" smtClean="0">
                <a:solidFill>
                  <a:srgbClr val="000000"/>
                </a:solidFill>
                <a:latin typeface="Times New Roman" charset="0"/>
                <a:ea typeface="Calibri" charset="0"/>
                <a:cs typeface="Times New Roman" charset="0"/>
              </a:rPr>
              <a:t>SurfaceClassifierNN</a:t>
            </a:r>
            <a:r>
              <a:rPr lang="en-US" dirty="0">
                <a:solidFill>
                  <a:srgbClr val="000000"/>
                </a:solidFill>
                <a:latin typeface="Times New Roman" charset="0"/>
                <a:ea typeface="Calibri" charset="0"/>
                <a:cs typeface="Times New Roman" charset="0"/>
              </a:rPr>
              <a:t>= </a:t>
            </a:r>
            <a:r>
              <a:rPr lang="en-US" dirty="0" smtClean="0">
                <a:solidFill>
                  <a:srgbClr val="000000"/>
                </a:solidFill>
                <a:latin typeface="Times New Roman" charset="0"/>
                <a:ea typeface="Calibri" charset="0"/>
                <a:cs typeface="Times New Roman" charset="0"/>
              </a:rPr>
              <a:t>25555ms</a:t>
            </a:r>
          </a:p>
          <a:p>
            <a:pPr indent="228600"/>
            <a:r>
              <a:rPr lang="en-US" dirty="0" smtClean="0">
                <a:solidFill>
                  <a:srgbClr val="000000"/>
                </a:solidFill>
                <a:latin typeface="Times New Roman" charset="0"/>
                <a:ea typeface="Calibri" charset="0"/>
                <a:cs typeface="Times New Roman" charset="0"/>
              </a:rPr>
              <a:t>TouchSensorNN</a:t>
            </a:r>
            <a:r>
              <a:rPr lang="en-US" dirty="0">
                <a:solidFill>
                  <a:srgbClr val="000000"/>
                </a:solidFill>
                <a:latin typeface="Times New Roman" charset="0"/>
                <a:ea typeface="Calibri" charset="0"/>
                <a:cs typeface="Times New Roman" charset="0"/>
              </a:rPr>
              <a:t>= </a:t>
            </a:r>
            <a:r>
              <a:rPr lang="en-US" dirty="0" smtClean="0">
                <a:solidFill>
                  <a:srgbClr val="000000"/>
                </a:solidFill>
                <a:latin typeface="Times New Roman" charset="0"/>
                <a:ea typeface="Calibri" charset="0"/>
                <a:cs typeface="Times New Roman" charset="0"/>
              </a:rPr>
              <a:t>345ms</a:t>
            </a:r>
          </a:p>
          <a:p>
            <a:pPr indent="228600"/>
            <a:r>
              <a:rPr lang="en-US" dirty="0" smtClean="0">
                <a:solidFill>
                  <a:srgbClr val="000000"/>
                </a:solidFill>
                <a:latin typeface="Times New Roman" charset="0"/>
                <a:ea typeface="Calibri" charset="0"/>
                <a:cs typeface="Times New Roman" charset="0"/>
              </a:rPr>
              <a:t>UltraSonicSensorNN=458ms</a:t>
            </a:r>
            <a:endParaRPr lang="en-US" sz="2800" dirty="0">
              <a:effectLst/>
              <a:latin typeface="Calibri" charset="0"/>
              <a:ea typeface="Calibri" charset="0"/>
              <a:cs typeface="Times New Roman" charset="0"/>
            </a:endParaRPr>
          </a:p>
        </p:txBody>
      </p:sp>
    </p:spTree>
    <p:extLst>
      <p:ext uri="{BB962C8B-B14F-4D97-AF65-F5344CB8AC3E}">
        <p14:creationId xmlns:p14="http://schemas.microsoft.com/office/powerpoint/2010/main" val="6043335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Comparison</a:t>
            </a:r>
            <a:endParaRPr lang="en-US" dirty="0"/>
          </a:p>
        </p:txBody>
      </p:sp>
      <p:graphicFrame>
        <p:nvGraphicFramePr>
          <p:cNvPr id="4" name="Table 3"/>
          <p:cNvGraphicFramePr>
            <a:graphicFrameLocks noGrp="1"/>
          </p:cNvGraphicFramePr>
          <p:nvPr>
            <p:extLst>
              <p:ext uri="{D42A27DB-BD31-4B8C-83A1-F6EECF244321}">
                <p14:modId xmlns:p14="http://schemas.microsoft.com/office/powerpoint/2010/main" val="887191154"/>
              </p:ext>
            </p:extLst>
          </p:nvPr>
        </p:nvGraphicFramePr>
        <p:xfrm>
          <a:off x="2108200" y="1428750"/>
          <a:ext cx="8128000" cy="2225040"/>
        </p:xfrm>
        <a:graphic>
          <a:graphicData uri="http://schemas.openxmlformats.org/drawingml/2006/table">
            <a:tbl>
              <a:tblPr firstRow="1" bandRow="1">
                <a:tableStyleId>{5C22544A-7EE6-4342-B048-85BDC9FD1C3A}</a:tableStyleId>
              </a:tblPr>
              <a:tblGrid>
                <a:gridCol w="4064000"/>
                <a:gridCol w="4064000"/>
              </a:tblGrid>
              <a:tr h="370840">
                <a:tc gridSpan="2">
                  <a:txBody>
                    <a:bodyPr/>
                    <a:lstStyle/>
                    <a:p>
                      <a:pPr algn="ctr"/>
                      <a:r>
                        <a:rPr lang="en-US" dirty="0" smtClean="0"/>
                        <a:t>Version 1</a:t>
                      </a:r>
                      <a:endParaRPr lang="en-US" dirty="0"/>
                    </a:p>
                  </a:txBody>
                  <a:tcPr/>
                </a:tc>
                <a:tc hMerge="1">
                  <a:txBody>
                    <a:bodyPr/>
                    <a:lstStyle/>
                    <a:p>
                      <a:endParaRPr lang="en-US" dirty="0"/>
                    </a:p>
                  </a:txBody>
                  <a:tcPr/>
                </a:tc>
              </a:tr>
              <a:tr h="370840">
                <a:tc>
                  <a:txBody>
                    <a:bodyPr/>
                    <a:lstStyle/>
                    <a:p>
                      <a:r>
                        <a:rPr lang="en-US" dirty="0" smtClean="0">
                          <a:solidFill>
                            <a:srgbClr val="FF0000"/>
                          </a:solidFill>
                        </a:rPr>
                        <a:t>Disadvantages</a:t>
                      </a:r>
                      <a:endParaRPr lang="en-US" dirty="0">
                        <a:solidFill>
                          <a:srgbClr val="FF0000"/>
                        </a:solidFill>
                      </a:endParaRPr>
                    </a:p>
                  </a:txBody>
                  <a:tcPr/>
                </a:tc>
                <a:tc>
                  <a:txBody>
                    <a:bodyPr/>
                    <a:lstStyle/>
                    <a:p>
                      <a:r>
                        <a:rPr lang="en-US" dirty="0" smtClean="0">
                          <a:solidFill>
                            <a:schemeClr val="accent4">
                              <a:lumMod val="75000"/>
                            </a:schemeClr>
                          </a:solidFill>
                        </a:rPr>
                        <a:t>Advantages</a:t>
                      </a:r>
                      <a:endParaRPr lang="en-US" dirty="0">
                        <a:solidFill>
                          <a:schemeClr val="accent4">
                            <a:lumMod val="75000"/>
                          </a:schemeClr>
                        </a:solidFill>
                      </a:endParaRPr>
                    </a:p>
                  </a:txBody>
                  <a:tcPr/>
                </a:tc>
              </a:tr>
              <a:tr h="370840">
                <a:tc>
                  <a:txBody>
                    <a:bodyPr/>
                    <a:lstStyle/>
                    <a:p>
                      <a:r>
                        <a:rPr lang="en-US" dirty="0" smtClean="0"/>
                        <a:t>Errors</a:t>
                      </a:r>
                      <a:r>
                        <a:rPr lang="en-US" baseline="0" dirty="0" smtClean="0"/>
                        <a:t> are propagated</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More customizability</a:t>
                      </a:r>
                    </a:p>
                  </a:txBody>
                  <a:tcPr/>
                </a:tc>
              </a:tr>
              <a:tr h="370840">
                <a:tc>
                  <a:txBody>
                    <a:bodyPr/>
                    <a:lstStyle/>
                    <a:p>
                      <a:r>
                        <a:rPr lang="en-US" dirty="0" smtClean="0"/>
                        <a:t>Slow training time</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Easy</a:t>
                      </a:r>
                      <a:r>
                        <a:rPr lang="en-US" baseline="0" dirty="0" smtClean="0"/>
                        <a:t> to</a:t>
                      </a:r>
                      <a:r>
                        <a:rPr lang="en-US" dirty="0" smtClean="0"/>
                        <a:t> replace neural</a:t>
                      </a:r>
                      <a:r>
                        <a:rPr lang="en-US" baseline="0" dirty="0" smtClean="0"/>
                        <a:t> networks</a:t>
                      </a:r>
                      <a:endParaRPr lang="en-US" dirty="0" smtClean="0"/>
                    </a:p>
                  </a:txBody>
                  <a:tcPr/>
                </a:tc>
              </a:tr>
              <a:tr h="370840">
                <a:tc>
                  <a:txBody>
                    <a:bodyPr/>
                    <a:lstStyle/>
                    <a:p>
                      <a:endParaRPr lang="en-US" dirty="0"/>
                    </a:p>
                  </a:txBody>
                  <a:tcPr/>
                </a:tc>
                <a:tc>
                  <a:txBody>
                    <a:bodyPr/>
                    <a:lstStyle/>
                    <a:p>
                      <a:r>
                        <a:rPr lang="en-US" dirty="0" smtClean="0"/>
                        <a:t>Easier</a:t>
                      </a:r>
                      <a:r>
                        <a:rPr lang="en-US" baseline="0" dirty="0" smtClean="0"/>
                        <a:t> to add future neural networks</a:t>
                      </a:r>
                      <a:endParaRPr lang="en-US" dirty="0"/>
                    </a:p>
                  </a:txBody>
                  <a:tcPr/>
                </a:tc>
              </a:tr>
              <a:tr h="370840">
                <a:tc>
                  <a:txBody>
                    <a:bodyPr/>
                    <a:lstStyle/>
                    <a:p>
                      <a:endParaRPr lang="en-US" dirty="0"/>
                    </a:p>
                  </a:txBody>
                  <a:tcPr/>
                </a:tc>
                <a:tc>
                  <a:txBody>
                    <a:bodyPr/>
                    <a:lstStyle/>
                    <a:p>
                      <a:r>
                        <a:rPr lang="en-US" dirty="0" smtClean="0"/>
                        <a:t>Higher accuracy</a:t>
                      </a:r>
                      <a:endParaRPr lang="en-US" dirty="0"/>
                    </a:p>
                  </a:txBody>
                  <a:tcPr/>
                </a:tc>
              </a:tr>
            </a:tbl>
          </a:graphicData>
        </a:graphic>
      </p:graphicFrame>
      <p:graphicFrame>
        <p:nvGraphicFramePr>
          <p:cNvPr id="6" name="Table 5"/>
          <p:cNvGraphicFramePr>
            <a:graphicFrameLocks noGrp="1"/>
          </p:cNvGraphicFramePr>
          <p:nvPr>
            <p:extLst>
              <p:ext uri="{D42A27DB-BD31-4B8C-83A1-F6EECF244321}">
                <p14:modId xmlns:p14="http://schemas.microsoft.com/office/powerpoint/2010/main" val="1042764157"/>
              </p:ext>
            </p:extLst>
          </p:nvPr>
        </p:nvGraphicFramePr>
        <p:xfrm>
          <a:off x="2108200" y="4061834"/>
          <a:ext cx="8128000" cy="2225040"/>
        </p:xfrm>
        <a:graphic>
          <a:graphicData uri="http://schemas.openxmlformats.org/drawingml/2006/table">
            <a:tbl>
              <a:tblPr firstRow="1" bandRow="1">
                <a:tableStyleId>{5C22544A-7EE6-4342-B048-85BDC9FD1C3A}</a:tableStyleId>
              </a:tblPr>
              <a:tblGrid>
                <a:gridCol w="4064000"/>
                <a:gridCol w="4064000"/>
              </a:tblGrid>
              <a:tr h="370840">
                <a:tc gridSpan="2">
                  <a:txBody>
                    <a:bodyPr/>
                    <a:lstStyle/>
                    <a:p>
                      <a:pPr algn="ctr"/>
                      <a:r>
                        <a:rPr lang="en-US" dirty="0" smtClean="0"/>
                        <a:t>Version 2</a:t>
                      </a:r>
                      <a:endParaRPr lang="en-US" dirty="0"/>
                    </a:p>
                  </a:txBody>
                  <a:tcPr/>
                </a:tc>
                <a:tc hMerge="1">
                  <a:txBody>
                    <a:bodyPr/>
                    <a:lstStyle/>
                    <a:p>
                      <a:endParaRPr lang="en-US" dirty="0"/>
                    </a:p>
                  </a:txBody>
                  <a:tcPr/>
                </a:tc>
              </a:tr>
              <a:tr h="370840">
                <a:tc>
                  <a:txBody>
                    <a:bodyPr/>
                    <a:lstStyle/>
                    <a:p>
                      <a:r>
                        <a:rPr lang="en-US" dirty="0" smtClean="0">
                          <a:solidFill>
                            <a:srgbClr val="FF0000"/>
                          </a:solidFill>
                        </a:rPr>
                        <a:t>Disadvantages</a:t>
                      </a:r>
                      <a:endParaRPr lang="en-US" dirty="0">
                        <a:solidFill>
                          <a:srgbClr val="FF0000"/>
                        </a:solidFill>
                      </a:endParaRPr>
                    </a:p>
                  </a:txBody>
                  <a:tcPr/>
                </a:tc>
                <a:tc>
                  <a:txBody>
                    <a:bodyPr/>
                    <a:lstStyle/>
                    <a:p>
                      <a:r>
                        <a:rPr lang="en-US" dirty="0" smtClean="0">
                          <a:solidFill>
                            <a:schemeClr val="accent4">
                              <a:lumMod val="75000"/>
                            </a:schemeClr>
                          </a:solidFill>
                        </a:rPr>
                        <a:t>Advantages</a:t>
                      </a:r>
                      <a:endParaRPr lang="en-US" dirty="0">
                        <a:solidFill>
                          <a:schemeClr val="accent4">
                            <a:lumMod val="75000"/>
                          </a:schemeClr>
                        </a:solidFill>
                      </a:endParaRPr>
                    </a:p>
                  </a:txBody>
                  <a:tcPr/>
                </a:tc>
              </a:tr>
              <a:tr h="370840">
                <a:tc>
                  <a:txBody>
                    <a:bodyPr/>
                    <a:lstStyle/>
                    <a:p>
                      <a:r>
                        <a:rPr lang="en-US" dirty="0" smtClean="0"/>
                        <a:t>Little customizability</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dirty="0" smtClean="0"/>
                        <a:t>Faster training</a:t>
                      </a:r>
                    </a:p>
                  </a:txBody>
                  <a:tcPr/>
                </a:tc>
              </a:tr>
              <a:tr h="370840">
                <a:tc>
                  <a:txBody>
                    <a:bodyPr/>
                    <a:lstStyle/>
                    <a:p>
                      <a:r>
                        <a:rPr lang="en-US" dirty="0" smtClean="0"/>
                        <a:t>Large Datasets (bias)</a:t>
                      </a:r>
                      <a:endParaRPr lang="en-US" dirty="0"/>
                    </a:p>
                  </a:txBody>
                  <a:tcPr/>
                </a:tc>
                <a:tc>
                  <a:txBody>
                    <a:bodyPr/>
                    <a:lstStyle/>
                    <a:p>
                      <a:pPr marL="0" marR="0" indent="0" algn="l" defTabSz="914400" rtl="0" eaLnBrk="1" fontAlgn="auto" latinLnBrk="0" hangingPunct="1">
                        <a:lnSpc>
                          <a:spcPct val="100000"/>
                        </a:lnSpc>
                        <a:spcBef>
                          <a:spcPts val="0"/>
                        </a:spcBef>
                        <a:spcAft>
                          <a:spcPts val="0"/>
                        </a:spcAft>
                        <a:buClrTx/>
                        <a:buSzTx/>
                        <a:buFontTx/>
                        <a:buNone/>
                        <a:tabLst/>
                        <a:defRPr/>
                      </a:pPr>
                      <a:endParaRPr lang="en-US" dirty="0" smtClean="0"/>
                    </a:p>
                  </a:txBody>
                  <a:tcPr/>
                </a:tc>
              </a:tr>
              <a:tr h="370840">
                <a:tc>
                  <a:txBody>
                    <a:bodyPr/>
                    <a:lstStyle/>
                    <a:p>
                      <a:endParaRPr lang="en-US" dirty="0"/>
                    </a:p>
                  </a:txBody>
                  <a:tcPr/>
                </a:tc>
                <a:tc>
                  <a:txBody>
                    <a:bodyPr/>
                    <a:lstStyle/>
                    <a:p>
                      <a:endParaRPr lang="en-US" dirty="0"/>
                    </a:p>
                  </a:txBody>
                  <a:tcPr/>
                </a:tc>
              </a:tr>
              <a:tr h="370840">
                <a:tc>
                  <a:txBody>
                    <a:bodyPr/>
                    <a:lstStyle/>
                    <a:p>
                      <a:endParaRPr lang="en-US" dirty="0"/>
                    </a:p>
                  </a:txBody>
                  <a:tcPr/>
                </a:tc>
                <a:tc>
                  <a:txBody>
                    <a:bodyPr/>
                    <a:lstStyle/>
                    <a:p>
                      <a:endParaRPr lang="en-US" dirty="0"/>
                    </a:p>
                  </a:txBody>
                  <a:tcPr/>
                </a:tc>
              </a:tr>
            </a:tbl>
          </a:graphicData>
        </a:graphic>
      </p:graphicFrame>
    </p:spTree>
    <p:extLst>
      <p:ext uri="{BB962C8B-B14F-4D97-AF65-F5344CB8AC3E}">
        <p14:creationId xmlns:p14="http://schemas.microsoft.com/office/powerpoint/2010/main" val="11204775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648200" y="3035300"/>
            <a:ext cx="9601200" cy="1485900"/>
          </a:xfrm>
        </p:spPr>
        <p:txBody>
          <a:bodyPr/>
          <a:lstStyle/>
          <a:p>
            <a:r>
              <a:rPr lang="en-US" dirty="0" smtClean="0"/>
              <a:t>New Solution</a:t>
            </a:r>
            <a:r>
              <a:rPr lang="mr-IN" dirty="0" smtClean="0"/>
              <a:t>…</a:t>
            </a:r>
            <a:endParaRPr lang="en-US" dirty="0"/>
          </a:p>
        </p:txBody>
      </p:sp>
    </p:spTree>
    <p:extLst>
      <p:ext uri="{BB962C8B-B14F-4D97-AF65-F5344CB8AC3E}">
        <p14:creationId xmlns:p14="http://schemas.microsoft.com/office/powerpoint/2010/main" val="160746663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Neural Network Tree (Version </a:t>
            </a:r>
            <a:r>
              <a:rPr lang="en-US" dirty="0" smtClean="0"/>
              <a:t>3)</a:t>
            </a:r>
            <a:endParaRPr lang="en-US" dirty="0"/>
          </a:p>
        </p:txBody>
      </p:sp>
      <p:pic>
        <p:nvPicPr>
          <p:cNvPr id="4" name="Content Placeholder 3" descr="Screen%20Shot%202021-08-12%20at%2011.22.34%20AM.png"/>
          <p:cNvPicPr>
            <a:picLocks noGrp="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1499655" y="1633862"/>
            <a:ext cx="6366387" cy="4711853"/>
          </a:xfrm>
          <a:prstGeom prst="rect">
            <a:avLst/>
          </a:prstGeom>
          <a:noFill/>
          <a:ln>
            <a:solidFill>
              <a:schemeClr val="tx1"/>
            </a:solidFill>
          </a:ln>
        </p:spPr>
      </p:pic>
      <p:pic>
        <p:nvPicPr>
          <p:cNvPr id="5" name="Picture 4"/>
          <p:cNvPicPr/>
          <p:nvPr/>
        </p:nvPicPr>
        <p:blipFill>
          <a:blip r:embed="rId3">
            <a:extLst>
              <a:ext uri="{28A0092B-C50C-407E-A947-70E740481C1C}">
                <a14:useLocalDpi xmlns:a14="http://schemas.microsoft.com/office/drawing/2010/main" val="0"/>
              </a:ext>
            </a:extLst>
          </a:blip>
          <a:srcRect/>
          <a:stretch>
            <a:fillRect/>
          </a:stretch>
        </p:blipFill>
        <p:spPr bwMode="auto">
          <a:xfrm>
            <a:off x="8623300" y="1854647"/>
            <a:ext cx="2477555" cy="1587053"/>
          </a:xfrm>
          <a:prstGeom prst="rect">
            <a:avLst/>
          </a:prstGeom>
          <a:noFill/>
          <a:ln>
            <a:noFill/>
          </a:ln>
        </p:spPr>
      </p:pic>
    </p:spTree>
    <p:extLst>
      <p:ext uri="{BB962C8B-B14F-4D97-AF65-F5344CB8AC3E}">
        <p14:creationId xmlns:p14="http://schemas.microsoft.com/office/powerpoint/2010/main" val="113401624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489373" y="2759725"/>
            <a:ext cx="3872429" cy="1485900"/>
          </a:xfrm>
        </p:spPr>
        <p:txBody>
          <a:bodyPr>
            <a:normAutofit/>
          </a:bodyPr>
          <a:lstStyle/>
          <a:p>
            <a:pPr algn="ctr"/>
            <a:r>
              <a:rPr lang="en-US" sz="5400" smtClean="0"/>
              <a:t>Simulations</a:t>
            </a:r>
            <a:endParaRPr lang="en-US" sz="5400"/>
          </a:p>
        </p:txBody>
      </p:sp>
    </p:spTree>
    <p:extLst>
      <p:ext uri="{BB962C8B-B14F-4D97-AF65-F5344CB8AC3E}">
        <p14:creationId xmlns:p14="http://schemas.microsoft.com/office/powerpoint/2010/main" val="110628261"/>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799"/>
            <a:ext cx="9601200" cy="4844667"/>
          </a:xfrm>
        </p:spPr>
        <p:txBody>
          <a:bodyPr>
            <a:normAutofit/>
          </a:bodyPr>
          <a:lstStyle/>
          <a:p>
            <a:r>
              <a:rPr lang="en-US" sz="3600" b="1" u="sng" dirty="0"/>
              <a:t>Simulation </a:t>
            </a:r>
            <a:r>
              <a:rPr lang="en-US" sz="3600" b="1" u="sng" dirty="0" smtClean="0"/>
              <a:t>(example)</a:t>
            </a:r>
            <a:r>
              <a:rPr lang="en-US" sz="3600" dirty="0"/>
              <a:t/>
            </a:r>
            <a:br>
              <a:rPr lang="en-US" sz="3600" dirty="0"/>
            </a:br>
            <a:r>
              <a:rPr lang="en-US" sz="3600" dirty="0" smtClean="0"/>
              <a:t/>
            </a:r>
            <a:br>
              <a:rPr lang="en-US" sz="3600" dirty="0" smtClean="0"/>
            </a:br>
            <a:r>
              <a:rPr lang="en-US" sz="2000" dirty="0" smtClean="0"/>
              <a:t>Size</a:t>
            </a:r>
            <a:r>
              <a:rPr lang="en-US" sz="2000" dirty="0"/>
              <a:t>: 5x5</a:t>
            </a:r>
            <a:br>
              <a:rPr lang="en-US" sz="2000" dirty="0"/>
            </a:br>
            <a:r>
              <a:rPr lang="en-US" sz="2000" dirty="0"/>
              <a:t>Obstacles: 4</a:t>
            </a:r>
            <a:br>
              <a:rPr lang="en-US" sz="2000" dirty="0"/>
            </a:br>
            <a:r>
              <a:rPr lang="en-US" sz="2000" dirty="0"/>
              <a:t>Destination: block 20</a:t>
            </a:r>
            <a:br>
              <a:rPr lang="en-US" sz="2000" dirty="0"/>
            </a:br>
            <a:r>
              <a:rPr lang="en-US" sz="2000" dirty="0"/>
              <a:t>version 1: 15 blocks</a:t>
            </a:r>
            <a:br>
              <a:rPr lang="en-US" sz="2000" dirty="0"/>
            </a:br>
            <a:r>
              <a:rPr lang="en-US" sz="2000" dirty="0"/>
              <a:t>version 3: 31 blocks</a:t>
            </a:r>
            <a:r>
              <a:rPr lang="en-US" sz="3600" dirty="0"/>
              <a:t/>
            </a:r>
            <a:br>
              <a:rPr lang="en-US" sz="3600" dirty="0"/>
            </a:br>
            <a:r>
              <a:rPr lang="en-US" sz="3600" dirty="0"/>
              <a:t> </a:t>
            </a:r>
            <a:br>
              <a:rPr lang="en-US" sz="3600" dirty="0"/>
            </a:br>
            <a:endParaRPr lang="en-US" sz="3600" dirty="0"/>
          </a:p>
        </p:txBody>
      </p:sp>
      <p:pic>
        <p:nvPicPr>
          <p:cNvPr id="4" name="Picture 3" descr="Screen%20Shot%202021-08-10%20at%201.28.55%20AM.png"/>
          <p:cNvPicPr/>
          <p:nvPr/>
        </p:nvPicPr>
        <p:blipFill>
          <a:blip r:embed="rId2">
            <a:extLst>
              <a:ext uri="{28A0092B-C50C-407E-A947-70E740481C1C}">
                <a14:useLocalDpi xmlns:a14="http://schemas.microsoft.com/office/drawing/2010/main" val="0"/>
              </a:ext>
            </a:extLst>
          </a:blip>
          <a:srcRect/>
          <a:stretch>
            <a:fillRect/>
          </a:stretch>
        </p:blipFill>
        <p:spPr bwMode="auto">
          <a:xfrm>
            <a:off x="1371600" y="3290708"/>
            <a:ext cx="3136900" cy="3021192"/>
          </a:xfrm>
          <a:prstGeom prst="rect">
            <a:avLst/>
          </a:prstGeom>
          <a:noFill/>
          <a:ln>
            <a:solidFill>
              <a:schemeClr val="tx1"/>
            </a:solidFill>
          </a:ln>
        </p:spPr>
      </p:pic>
      <p:sp>
        <p:nvSpPr>
          <p:cNvPr id="5" name="Rectangle 4"/>
          <p:cNvSpPr/>
          <p:nvPr/>
        </p:nvSpPr>
        <p:spPr>
          <a:xfrm>
            <a:off x="6386109" y="1659492"/>
            <a:ext cx="6195153" cy="1631216"/>
          </a:xfrm>
          <a:prstGeom prst="rect">
            <a:avLst/>
          </a:prstGeom>
        </p:spPr>
        <p:txBody>
          <a:bodyPr wrap="square">
            <a:spAutoFit/>
          </a:bodyPr>
          <a:lstStyle/>
          <a:p>
            <a:r>
              <a:rPr lang="en-US" sz="2000" dirty="0">
                <a:solidFill>
                  <a:srgbClr val="000000"/>
                </a:solidFill>
                <a:latin typeface="Franklin Gothic Book" charset="0"/>
                <a:ea typeface="Franklin Gothic Book" charset="0"/>
                <a:cs typeface="Franklin Gothic Book" charset="0"/>
              </a:rPr>
              <a:t>Size: 5x5</a:t>
            </a:r>
            <a:endParaRPr lang="en-US" sz="2000" dirty="0">
              <a:latin typeface="Franklin Gothic Book" charset="0"/>
              <a:ea typeface="Franklin Gothic Book" charset="0"/>
              <a:cs typeface="Franklin Gothic Book" charset="0"/>
            </a:endParaRPr>
          </a:p>
          <a:p>
            <a:r>
              <a:rPr lang="en-US" sz="2000" dirty="0">
                <a:solidFill>
                  <a:srgbClr val="000000"/>
                </a:solidFill>
                <a:latin typeface="Franklin Gothic Book" charset="0"/>
                <a:ea typeface="Franklin Gothic Book" charset="0"/>
                <a:cs typeface="Franklin Gothic Book" charset="0"/>
              </a:rPr>
              <a:t>Obstacles: 4</a:t>
            </a:r>
            <a:endParaRPr lang="en-US" sz="2000" dirty="0">
              <a:latin typeface="Franklin Gothic Book" charset="0"/>
              <a:ea typeface="Franklin Gothic Book" charset="0"/>
              <a:cs typeface="Franklin Gothic Book" charset="0"/>
            </a:endParaRPr>
          </a:p>
          <a:p>
            <a:r>
              <a:rPr lang="en-US" sz="2000" dirty="0">
                <a:solidFill>
                  <a:srgbClr val="000000"/>
                </a:solidFill>
                <a:latin typeface="Franklin Gothic Book" charset="0"/>
                <a:ea typeface="Franklin Gothic Book" charset="0"/>
                <a:cs typeface="Franklin Gothic Book" charset="0"/>
              </a:rPr>
              <a:t>Destination: block 8</a:t>
            </a:r>
            <a:endParaRPr lang="en-US" sz="2000" dirty="0">
              <a:latin typeface="Franklin Gothic Book" charset="0"/>
              <a:ea typeface="Franklin Gothic Book" charset="0"/>
              <a:cs typeface="Franklin Gothic Book" charset="0"/>
            </a:endParaRPr>
          </a:p>
          <a:p>
            <a:r>
              <a:rPr lang="en-US" sz="2000" dirty="0">
                <a:solidFill>
                  <a:srgbClr val="000000"/>
                </a:solidFill>
                <a:latin typeface="Franklin Gothic Book" charset="0"/>
                <a:ea typeface="Franklin Gothic Book" charset="0"/>
                <a:cs typeface="Franklin Gothic Book" charset="0"/>
              </a:rPr>
              <a:t>version 1: 25 blocks</a:t>
            </a:r>
            <a:endParaRPr lang="en-US" sz="2000" dirty="0">
              <a:latin typeface="Franklin Gothic Book" charset="0"/>
              <a:ea typeface="Franklin Gothic Book" charset="0"/>
              <a:cs typeface="Franklin Gothic Book" charset="0"/>
            </a:endParaRPr>
          </a:p>
          <a:p>
            <a:r>
              <a:rPr lang="en-US" sz="2000" dirty="0">
                <a:solidFill>
                  <a:srgbClr val="000000"/>
                </a:solidFill>
                <a:latin typeface="Franklin Gothic Book" charset="0"/>
                <a:ea typeface="Franklin Gothic Book" charset="0"/>
                <a:cs typeface="Franklin Gothic Book" charset="0"/>
              </a:rPr>
              <a:t>version 3: 15 blocks</a:t>
            </a:r>
            <a:endParaRPr lang="en-US" sz="2000" dirty="0">
              <a:effectLst/>
              <a:latin typeface="Franklin Gothic Book" charset="0"/>
              <a:ea typeface="Franklin Gothic Book" charset="0"/>
              <a:cs typeface="Franklin Gothic Book" charset="0"/>
            </a:endParaRPr>
          </a:p>
        </p:txBody>
      </p:sp>
      <p:pic>
        <p:nvPicPr>
          <p:cNvPr id="6" name="Picture 5" descr="Screen%20Shot%202021-08-11%20at%204.10.06%20PM.png"/>
          <p:cNvPicPr/>
          <p:nvPr/>
        </p:nvPicPr>
        <p:blipFill>
          <a:blip r:embed="rId3">
            <a:extLst>
              <a:ext uri="{28A0092B-C50C-407E-A947-70E740481C1C}">
                <a14:useLocalDpi xmlns:a14="http://schemas.microsoft.com/office/drawing/2010/main" val="0"/>
              </a:ext>
            </a:extLst>
          </a:blip>
          <a:srcRect/>
          <a:stretch>
            <a:fillRect/>
          </a:stretch>
        </p:blipFill>
        <p:spPr bwMode="auto">
          <a:xfrm>
            <a:off x="6341705" y="3290708"/>
            <a:ext cx="3181304" cy="3021192"/>
          </a:xfrm>
          <a:prstGeom prst="rect">
            <a:avLst/>
          </a:prstGeom>
          <a:noFill/>
          <a:ln w="6350">
            <a:solidFill>
              <a:schemeClr val="tx1"/>
            </a:solidFill>
          </a:ln>
        </p:spPr>
      </p:pic>
    </p:spTree>
    <p:extLst>
      <p:ext uri="{BB962C8B-B14F-4D97-AF65-F5344CB8AC3E}">
        <p14:creationId xmlns:p14="http://schemas.microsoft.com/office/powerpoint/2010/main" val="57055797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691308"/>
          </a:xfrm>
        </p:spPr>
        <p:txBody>
          <a:bodyPr/>
          <a:lstStyle/>
          <a:p>
            <a:r>
              <a:rPr lang="en-US" dirty="0" smtClean="0"/>
              <a:t>Decision-making </a:t>
            </a:r>
            <a:endParaRPr lang="en-US" dirty="0"/>
          </a:p>
        </p:txBody>
      </p:sp>
      <p:sp>
        <p:nvSpPr>
          <p:cNvPr id="3" name="Content Placeholder 2"/>
          <p:cNvSpPr>
            <a:spLocks noGrp="1"/>
          </p:cNvSpPr>
          <p:nvPr>
            <p:ph idx="1"/>
          </p:nvPr>
        </p:nvSpPr>
        <p:spPr>
          <a:xfrm>
            <a:off x="1371600" y="1861850"/>
            <a:ext cx="9601200" cy="4490292"/>
          </a:xfrm>
        </p:spPr>
        <p:txBody>
          <a:bodyPr>
            <a:normAutofit/>
          </a:bodyPr>
          <a:lstStyle/>
          <a:p>
            <a:pPr>
              <a:buFont typeface="Courier New" charset="0"/>
              <a:buChar char="o"/>
            </a:pPr>
            <a:r>
              <a:rPr lang="en-US" sz="3600" dirty="0" smtClean="0"/>
              <a:t>Sensor detection</a:t>
            </a:r>
          </a:p>
          <a:p>
            <a:pPr>
              <a:buFont typeface="Courier New" charset="0"/>
              <a:buChar char="o"/>
            </a:pPr>
            <a:r>
              <a:rPr lang="en-US" sz="3600" dirty="0" smtClean="0"/>
              <a:t>Input processing</a:t>
            </a:r>
          </a:p>
          <a:p>
            <a:pPr>
              <a:buFont typeface="Courier New" charset="0"/>
              <a:buChar char="o"/>
            </a:pPr>
            <a:r>
              <a:rPr lang="en-US" sz="3600" dirty="0" smtClean="0"/>
              <a:t>Motor commands</a:t>
            </a:r>
            <a:endParaRPr lang="en-US" sz="3600" dirty="0"/>
          </a:p>
        </p:txBody>
      </p:sp>
    </p:spTree>
    <p:extLst>
      <p:ext uri="{BB962C8B-B14F-4D97-AF65-F5344CB8AC3E}">
        <p14:creationId xmlns:p14="http://schemas.microsoft.com/office/powerpoint/2010/main" val="1822333265"/>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Version 1 vs Version 3</a:t>
            </a:r>
            <a:endParaRPr lang="en-US" dirty="0"/>
          </a:p>
        </p:txBody>
      </p:sp>
      <mc:AlternateContent xmlns:mc="http://schemas.openxmlformats.org/markup-compatibility/2006">
        <mc:Choice xmlns:a14="http://schemas.microsoft.com/office/drawing/2010/main" Requires="a14">
          <p:graphicFrame>
            <p:nvGraphicFramePr>
              <p:cNvPr id="4" name="Table 3"/>
              <p:cNvGraphicFramePr>
                <a:graphicFrameLocks noGrp="1"/>
              </p:cNvGraphicFramePr>
              <p:nvPr>
                <p:extLst>
                  <p:ext uri="{D42A27DB-BD31-4B8C-83A1-F6EECF244321}">
                    <p14:modId xmlns:p14="http://schemas.microsoft.com/office/powerpoint/2010/main" val="1798739741"/>
                  </p:ext>
                </p:extLst>
              </p:nvPr>
            </p:nvGraphicFramePr>
            <p:xfrm>
              <a:off x="3262034" y="1707250"/>
              <a:ext cx="5820331" cy="4339621"/>
            </p:xfrm>
            <a:graphic>
              <a:graphicData uri="http://schemas.openxmlformats.org/drawingml/2006/table">
                <a:tbl>
                  <a:tblPr firstRow="1" firstCol="1" bandRow="1">
                    <a:tableStyleId>{5C22544A-7EE6-4342-B048-85BDC9FD1C3A}</a:tableStyleId>
                  </a:tblPr>
                  <a:tblGrid>
                    <a:gridCol w="947141"/>
                    <a:gridCol w="947141"/>
                    <a:gridCol w="947141"/>
                    <a:gridCol w="913758"/>
                    <a:gridCol w="1032575"/>
                    <a:gridCol w="1032575"/>
                  </a:tblGrid>
                  <a:tr h="479887">
                    <a:tc>
                      <a:txBody>
                        <a:bodyPr/>
                        <a:lstStyle/>
                        <a:p>
                          <a:pPr marL="0" marR="0" algn="ctr">
                            <a:spcBef>
                              <a:spcPts val="0"/>
                            </a:spcBef>
                            <a:spcAft>
                              <a:spcPts val="0"/>
                            </a:spcAft>
                          </a:pPr>
                          <a:r>
                            <a:rPr lang="en-US" sz="900">
                              <a:effectLst/>
                            </a:rPr>
                            <a:t>Size</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Obstacles</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Blocks Traversed (version 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Blocks Traversed (version 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Blocks Traversed </a:t>
                          </a:r>
                        </a:p>
                        <a:p>
                          <a:pPr marL="0" marR="0" algn="ctr">
                            <a:spcBef>
                              <a:spcPts val="0"/>
                            </a:spcBef>
                            <a:spcAft>
                              <a:spcPts val="0"/>
                            </a:spcAft>
                          </a:pPr>
                          <a:r>
                            <a:rPr lang="en-US" sz="900">
                              <a:effectLst/>
                            </a:rPr>
                            <a:t>(min-path)</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Less blocks</a:t>
                          </a:r>
                          <a:endParaRPr lang="en-US" sz="900">
                            <a:effectLst/>
                            <a:latin typeface="Calibri" charset="0"/>
                            <a:ea typeface="Calibri" charset="0"/>
                            <a:cs typeface="Times New Roman" charset="0"/>
                          </a:endParaRPr>
                        </a:p>
                      </a:txBody>
                      <a:tcPr marL="54226" marR="54226" marT="0" marB="0" anchor="ctr"/>
                    </a:tc>
                  </a:tr>
                  <a:tr h="159962">
                    <a:tc rowSpan="8">
                      <a:txBody>
                        <a:bodyPr/>
                        <a:lstStyle/>
                        <a:p>
                          <a:pPr marL="0" marR="0" algn="ctr">
                            <a:spcBef>
                              <a:spcPts val="0"/>
                            </a:spcBef>
                            <a:spcAft>
                              <a:spcPts val="0"/>
                            </a:spcAft>
                          </a:pPr>
                          <a:r>
                            <a:rPr lang="en-US" sz="900">
                              <a:effectLst/>
                            </a:rPr>
                            <a:t>5x5</a:t>
                          </a:r>
                          <a:endParaRPr lang="en-US" sz="900">
                            <a:effectLst/>
                            <a:latin typeface="Calibri" charset="0"/>
                            <a:ea typeface="Calibri" charset="0"/>
                            <a:cs typeface="Times New Roman" charset="0"/>
                          </a:endParaRPr>
                        </a:p>
                      </a:txBody>
                      <a:tcPr marL="54226" marR="54226" marT="0" marB="0" anchor="ctr"/>
                    </a:tc>
                    <a:tc rowSpan="2">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dirty="0">
                              <a:effectLst/>
                            </a:rPr>
                            <a:t>9</a:t>
                          </a:r>
                          <a:endParaRPr lang="en-US" sz="900" dirty="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r>
                            <a:rPr lang="en-US" sz="900">
                              <a:effectLst/>
                            </a:rPr>
                            <a:t> </a:t>
                          </a:r>
                          <a14:m>
                            <m:oMath xmlns:m="http://schemas.openxmlformats.org/officeDocument/2006/math">
                              <m:r>
                                <a:rPr lang="en-US" sz="900">
                                  <a:effectLst/>
                                </a:rPr>
                                <m:t>∞</m:t>
                              </m:r>
                            </m:oMath>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21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1</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r>
                            <a:rPr lang="en-US" sz="900">
                              <a:effectLst/>
                            </a:rPr>
                            <a:t>25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0</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80608">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24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rowSpan="8">
                      <a:txBody>
                        <a:bodyPr/>
                        <a:lstStyle/>
                        <a:p>
                          <a:pPr marL="0" marR="0" algn="ctr">
                            <a:spcBef>
                              <a:spcPts val="0"/>
                            </a:spcBef>
                            <a:spcAft>
                              <a:spcPts val="0"/>
                            </a:spcAft>
                          </a:pPr>
                          <a:r>
                            <a:rPr lang="en-US" sz="900">
                              <a:effectLst/>
                            </a:rPr>
                            <a:t>6x6</a:t>
                          </a:r>
                          <a:endParaRPr lang="en-US" sz="900">
                            <a:effectLst/>
                            <a:latin typeface="Calibri" charset="0"/>
                            <a:ea typeface="Calibri" charset="0"/>
                            <a:cs typeface="Times New Roman" charset="0"/>
                          </a:endParaRPr>
                        </a:p>
                      </a:txBody>
                      <a:tcPr marL="54226" marR="54226" marT="0" marB="0" anchor="ctr"/>
                    </a:tc>
                    <a:tc rowSpan="2">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25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49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1</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25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17</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0</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16</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6</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rowSpan="8">
                      <a:txBody>
                        <a:bodyPr/>
                        <a:lstStyle/>
                        <a:p>
                          <a:pPr marL="0" marR="0" algn="ctr">
                            <a:spcBef>
                              <a:spcPts val="0"/>
                            </a:spcBef>
                            <a:spcAft>
                              <a:spcPts val="0"/>
                            </a:spcAft>
                          </a:pPr>
                          <a:r>
                            <a:rPr lang="en-US" sz="900">
                              <a:effectLst/>
                            </a:rPr>
                            <a:t>7x7</a:t>
                          </a:r>
                          <a:endParaRPr lang="en-US" sz="900">
                            <a:effectLst/>
                            <a:latin typeface="Calibri" charset="0"/>
                            <a:ea typeface="Calibri" charset="0"/>
                            <a:cs typeface="Times New Roman" charset="0"/>
                          </a:endParaRPr>
                        </a:p>
                      </a:txBody>
                      <a:tcPr marL="54226" marR="54226" marT="0" marB="0" anchor="ctr"/>
                    </a:tc>
                    <a:tc rowSpan="2">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23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1</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21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0</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14:m>
                            <m:oMathPara xmlns:m="http://schemas.openxmlformats.org/officeDocument/2006/math">
                              <m:oMathParaPr>
                                <m:jc m:val="centerGroup"/>
                              </m:oMathParaPr>
                              <m:oMath xmlns:m="http://schemas.openxmlformats.org/officeDocument/2006/math">
                                <m:r>
                                  <a:rPr lang="en-US" sz="900">
                                    <a:effectLst/>
                                  </a:rPr>
                                  <m:t>∞</m:t>
                                </m:r>
                              </m:oMath>
                            </m:oMathPara>
                          </a14:m>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46</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dirty="0">
                              <a:effectLst/>
                            </a:rPr>
                            <a:t>version 3</a:t>
                          </a:r>
                          <a:endParaRPr lang="en-US" sz="900" dirty="0">
                            <a:effectLst/>
                            <a:latin typeface="Calibri" charset="0"/>
                            <a:ea typeface="Calibri" charset="0"/>
                            <a:cs typeface="Times New Roman" charset="0"/>
                          </a:endParaRPr>
                        </a:p>
                      </a:txBody>
                      <a:tcPr marL="54226" marR="54226" marT="0" marB="0" anchor="ctr"/>
                    </a:tc>
                  </a:tr>
                </a:tbl>
              </a:graphicData>
            </a:graphic>
          </p:graphicFrame>
        </mc:Choice>
        <mc:Fallback>
          <p:graphicFrame>
            <p:nvGraphicFramePr>
              <p:cNvPr id="4" name="Table 3"/>
              <p:cNvGraphicFramePr>
                <a:graphicFrameLocks noGrp="1"/>
              </p:cNvGraphicFramePr>
              <p:nvPr>
                <p:extLst>
                  <p:ext uri="{D42A27DB-BD31-4B8C-83A1-F6EECF244321}">
                    <p14:modId xmlns:p14="http://schemas.microsoft.com/office/powerpoint/2010/main" val="1798739741"/>
                  </p:ext>
                </p:extLst>
              </p:nvPr>
            </p:nvGraphicFramePr>
            <p:xfrm>
              <a:off x="3262034" y="1707250"/>
              <a:ext cx="5820331" cy="4339621"/>
            </p:xfrm>
            <a:graphic>
              <a:graphicData uri="http://schemas.openxmlformats.org/drawingml/2006/table">
                <a:tbl>
                  <a:tblPr firstRow="1" firstCol="1" bandRow="1">
                    <a:tableStyleId>{5C22544A-7EE6-4342-B048-85BDC9FD1C3A}</a:tableStyleId>
                  </a:tblPr>
                  <a:tblGrid>
                    <a:gridCol w="947141"/>
                    <a:gridCol w="947141"/>
                    <a:gridCol w="947141"/>
                    <a:gridCol w="913758"/>
                    <a:gridCol w="1032575"/>
                    <a:gridCol w="1032575"/>
                  </a:tblGrid>
                  <a:tr h="479887">
                    <a:tc>
                      <a:txBody>
                        <a:bodyPr/>
                        <a:lstStyle/>
                        <a:p>
                          <a:pPr marL="0" marR="0" algn="ctr">
                            <a:spcBef>
                              <a:spcPts val="0"/>
                            </a:spcBef>
                            <a:spcAft>
                              <a:spcPts val="0"/>
                            </a:spcAft>
                          </a:pPr>
                          <a:r>
                            <a:rPr lang="en-US" sz="900">
                              <a:effectLst/>
                            </a:rPr>
                            <a:t>Size</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Obstacles</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Blocks Traversed (version 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Blocks Traversed (version 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Blocks Traversed </a:t>
                          </a:r>
                        </a:p>
                        <a:p>
                          <a:pPr marL="0" marR="0" algn="ctr">
                            <a:spcBef>
                              <a:spcPts val="0"/>
                            </a:spcBef>
                            <a:spcAft>
                              <a:spcPts val="0"/>
                            </a:spcAft>
                          </a:pPr>
                          <a:r>
                            <a:rPr lang="en-US" sz="900">
                              <a:effectLst/>
                            </a:rPr>
                            <a:t>(min-path)</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Less blocks</a:t>
                          </a:r>
                          <a:endParaRPr lang="en-US" sz="900">
                            <a:effectLst/>
                            <a:latin typeface="Calibri" charset="0"/>
                            <a:ea typeface="Calibri" charset="0"/>
                            <a:cs typeface="Times New Roman" charset="0"/>
                          </a:endParaRPr>
                        </a:p>
                      </a:txBody>
                      <a:tcPr marL="54226" marR="54226" marT="0" marB="0" anchor="ctr"/>
                    </a:tc>
                  </a:tr>
                  <a:tr h="159962">
                    <a:tc rowSpan="8">
                      <a:txBody>
                        <a:bodyPr/>
                        <a:lstStyle/>
                        <a:p>
                          <a:pPr marL="0" marR="0" algn="ctr">
                            <a:spcBef>
                              <a:spcPts val="0"/>
                            </a:spcBef>
                            <a:spcAft>
                              <a:spcPts val="0"/>
                            </a:spcAft>
                          </a:pPr>
                          <a:r>
                            <a:rPr lang="en-US" sz="900">
                              <a:effectLst/>
                            </a:rPr>
                            <a:t>5x5</a:t>
                          </a:r>
                          <a:endParaRPr lang="en-US" sz="900">
                            <a:effectLst/>
                            <a:latin typeface="Calibri" charset="0"/>
                            <a:ea typeface="Calibri" charset="0"/>
                            <a:cs typeface="Times New Roman" charset="0"/>
                          </a:endParaRPr>
                        </a:p>
                      </a:txBody>
                      <a:tcPr marL="54226" marR="54226" marT="0" marB="0" anchor="ctr"/>
                    </a:tc>
                    <a:tc rowSpan="2">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dirty="0">
                              <a:effectLst/>
                            </a:rPr>
                            <a:t>9</a:t>
                          </a:r>
                          <a:endParaRPr lang="en-US" sz="900" dirty="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430769" r="-318710" b="-2273077"/>
                          </a:stretch>
                        </a:blipFill>
                      </a:tcPr>
                    </a:tc>
                    <a:tc>
                      <a:txBody>
                        <a:bodyPr/>
                        <a:lstStyle/>
                        <a:p>
                          <a:pPr marL="0" marR="0" algn="ctr">
                            <a:spcBef>
                              <a:spcPts val="0"/>
                            </a:spcBef>
                            <a:spcAft>
                              <a:spcPts val="0"/>
                            </a:spcAft>
                          </a:pPr>
                          <a:r>
                            <a:rPr lang="en-US" sz="900">
                              <a:effectLst/>
                            </a:rPr>
                            <a:t>21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1</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pPr marL="0" marR="0" algn="ctr">
                            <a:spcBef>
                              <a:spcPts val="0"/>
                            </a:spcBef>
                            <a:spcAft>
                              <a:spcPts val="0"/>
                            </a:spcAft>
                          </a:pPr>
                          <a:r>
                            <a:rPr lang="en-US" sz="900">
                              <a:effectLst/>
                            </a:rPr>
                            <a:t>25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nchor="ctr"/>
                    </a:tc>
                    <a:tc>
                      <a:txBody>
                        <a:bodyPr/>
                        <a:lstStyle/>
                        <a:p>
                          <a:endParaRPr lang="en-US"/>
                        </a:p>
                      </a:txBody>
                      <a:tcPr marL="54226" marR="54226" marT="0" marB="0" anchor="ctr">
                        <a:blipFill rotWithShape="0">
                          <a:blip r:embed="rId2"/>
                          <a:stretch>
                            <a:fillRect l="-201290" t="-734615" r="-318710" b="-1969231"/>
                          </a:stretch>
                        </a:blipFill>
                      </a:tcP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834615" r="-318710" b="-1869231"/>
                          </a:stretch>
                        </a:blipFill>
                      </a:tcPr>
                    </a:tc>
                    <a:tc>
                      <a:txBody>
                        <a:bodyPr/>
                        <a:lstStyle/>
                        <a:p>
                          <a:pPr marL="0" marR="0" algn="ctr">
                            <a:spcBef>
                              <a:spcPts val="0"/>
                            </a:spcBef>
                            <a:spcAft>
                              <a:spcPts val="0"/>
                            </a:spcAft>
                          </a:pPr>
                          <a:r>
                            <a:rPr lang="en-US" sz="900">
                              <a:effectLst/>
                            </a:rPr>
                            <a:t>19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0</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80608">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896667" r="-318710" b="-1433333"/>
                          </a:stretch>
                        </a:blipFill>
                      </a:tcPr>
                    </a:tc>
                    <a:tc>
                      <a:txBody>
                        <a:bodyPr/>
                        <a:lstStyle/>
                        <a:p>
                          <a:pPr marL="0" marR="0" algn="ctr">
                            <a:spcBef>
                              <a:spcPts val="0"/>
                            </a:spcBef>
                            <a:spcAft>
                              <a:spcPts val="0"/>
                            </a:spcAft>
                          </a:pPr>
                          <a:r>
                            <a:rPr lang="en-US" sz="900">
                              <a:effectLst/>
                            </a:rPr>
                            <a:t>24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rowSpan="8">
                      <a:txBody>
                        <a:bodyPr/>
                        <a:lstStyle/>
                        <a:p>
                          <a:pPr marL="0" marR="0" algn="ctr">
                            <a:spcBef>
                              <a:spcPts val="0"/>
                            </a:spcBef>
                            <a:spcAft>
                              <a:spcPts val="0"/>
                            </a:spcAft>
                          </a:pPr>
                          <a:r>
                            <a:rPr lang="en-US" sz="900">
                              <a:effectLst/>
                            </a:rPr>
                            <a:t>6x6</a:t>
                          </a:r>
                          <a:endParaRPr lang="en-US" sz="900">
                            <a:effectLst/>
                            <a:latin typeface="Calibri" charset="0"/>
                            <a:ea typeface="Calibri" charset="0"/>
                            <a:cs typeface="Times New Roman" charset="0"/>
                          </a:endParaRPr>
                        </a:p>
                      </a:txBody>
                      <a:tcPr marL="54226" marR="54226" marT="0" marB="0" anchor="ctr"/>
                    </a:tc>
                    <a:tc rowSpan="2">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1203704" r="-318710" b="-1396296"/>
                          </a:stretch>
                        </a:blipFill>
                      </a:tcPr>
                    </a:tc>
                    <a:tc>
                      <a:txBody>
                        <a:bodyPr/>
                        <a:lstStyle/>
                        <a:p>
                          <a:pPr marL="0" marR="0" algn="ctr">
                            <a:spcBef>
                              <a:spcPts val="0"/>
                            </a:spcBef>
                            <a:spcAft>
                              <a:spcPts val="0"/>
                            </a:spcAft>
                          </a:pPr>
                          <a:r>
                            <a:rPr lang="en-US" sz="900">
                              <a:effectLst/>
                            </a:rPr>
                            <a:t>25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49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1</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1453846" r="-318710" b="-1250000"/>
                          </a:stretch>
                        </a:blipFill>
                      </a:tcPr>
                    </a:tc>
                    <a:tc>
                      <a:txBody>
                        <a:bodyPr/>
                        <a:lstStyle/>
                        <a:p>
                          <a:pPr marL="0" marR="0" algn="ctr">
                            <a:spcBef>
                              <a:spcPts val="0"/>
                            </a:spcBef>
                            <a:spcAft>
                              <a:spcPts val="0"/>
                            </a:spcAft>
                          </a:pPr>
                          <a:r>
                            <a:rPr lang="en-US" sz="900">
                              <a:effectLst/>
                            </a:rPr>
                            <a:t>25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17</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1592593" r="-318710" b="-1007407"/>
                          </a:stretch>
                        </a:blipFill>
                      </a:tcPr>
                    </a:tc>
                    <a:tc>
                      <a:txBody>
                        <a:bodyPr/>
                        <a:lstStyle/>
                        <a:p>
                          <a:pPr marL="0" marR="0" algn="ctr">
                            <a:spcBef>
                              <a:spcPts val="0"/>
                            </a:spcBef>
                            <a:spcAft>
                              <a:spcPts val="0"/>
                            </a:spcAft>
                          </a:pPr>
                          <a:r>
                            <a:rPr lang="en-US" sz="900">
                              <a:effectLst/>
                            </a:rPr>
                            <a:t>31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0</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16</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6</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1857692" r="-318710" b="-846154"/>
                          </a:stretch>
                        </a:blipFill>
                      </a:tcPr>
                    </a:tc>
                    <a:tc>
                      <a:txBody>
                        <a:bodyPr/>
                        <a:lstStyle/>
                        <a:p>
                          <a:pPr marL="0" marR="0" algn="ctr">
                            <a:spcBef>
                              <a:spcPts val="0"/>
                            </a:spcBef>
                            <a:spcAft>
                              <a:spcPts val="0"/>
                            </a:spcAft>
                          </a:pPr>
                          <a:r>
                            <a:rPr lang="en-US" sz="900">
                              <a:effectLst/>
                            </a:rPr>
                            <a:t>34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rowSpan="8">
                      <a:txBody>
                        <a:bodyPr/>
                        <a:lstStyle/>
                        <a:p>
                          <a:pPr marL="0" marR="0" algn="ctr">
                            <a:spcBef>
                              <a:spcPts val="0"/>
                            </a:spcBef>
                            <a:spcAft>
                              <a:spcPts val="0"/>
                            </a:spcAft>
                          </a:pPr>
                          <a:r>
                            <a:rPr lang="en-US" sz="900">
                              <a:effectLst/>
                            </a:rPr>
                            <a:t>7x7</a:t>
                          </a:r>
                          <a:endParaRPr lang="en-US" sz="900">
                            <a:effectLst/>
                            <a:latin typeface="Calibri" charset="0"/>
                            <a:ea typeface="Calibri" charset="0"/>
                            <a:cs typeface="Times New Roman" charset="0"/>
                          </a:endParaRPr>
                        </a:p>
                      </a:txBody>
                      <a:tcPr marL="54226" marR="54226" marT="0" marB="0" anchor="ctr"/>
                    </a:tc>
                    <a:tc rowSpan="2">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1981481" r="-318710" b="-618519"/>
                          </a:stretch>
                        </a:blipFill>
                      </a:tcPr>
                    </a:tc>
                    <a:tc>
                      <a:txBody>
                        <a:bodyPr/>
                        <a:lstStyle/>
                        <a:p>
                          <a:pPr marL="0" marR="0" algn="ctr">
                            <a:spcBef>
                              <a:spcPts val="0"/>
                            </a:spcBef>
                            <a:spcAft>
                              <a:spcPts val="0"/>
                            </a:spcAft>
                          </a:pPr>
                          <a:r>
                            <a:rPr lang="en-US" sz="900">
                              <a:effectLst/>
                            </a:rPr>
                            <a:t>33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23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9</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1</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2261538" r="-318710" b="-442308"/>
                          </a:stretch>
                        </a:blipFill>
                      </a:tcPr>
                    </a:tc>
                    <a:tc>
                      <a:txBody>
                        <a:bodyPr/>
                        <a:lstStyle/>
                        <a:p>
                          <a:pPr marL="0" marR="0" algn="ctr">
                            <a:spcBef>
                              <a:spcPts val="0"/>
                            </a:spcBef>
                            <a:spcAft>
                              <a:spcPts val="0"/>
                            </a:spcAft>
                          </a:pPr>
                          <a:r>
                            <a:rPr lang="en-US" sz="900">
                              <a:effectLst/>
                            </a:rPr>
                            <a:t>33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21</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2370370" r="-318710" b="-229630"/>
                          </a:stretch>
                        </a:blipFill>
                      </a:tcPr>
                    </a:tc>
                    <a:tc>
                      <a:txBody>
                        <a:bodyPr/>
                        <a:lstStyle/>
                        <a:p>
                          <a:pPr marL="0" marR="0" algn="ctr">
                            <a:spcBef>
                              <a:spcPts val="0"/>
                            </a:spcBef>
                            <a:spcAft>
                              <a:spcPts val="0"/>
                            </a:spcAft>
                          </a:pPr>
                          <a:r>
                            <a:rPr lang="en-US" sz="900">
                              <a:effectLst/>
                            </a:rPr>
                            <a:t>35</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3</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rowSpan="2">
                      <a:txBody>
                        <a:bodyPr/>
                        <a:lstStyle/>
                        <a:p>
                          <a:pPr marL="0" marR="0" algn="ctr">
                            <a:spcBef>
                              <a:spcPts val="0"/>
                            </a:spcBef>
                            <a:spcAft>
                              <a:spcPts val="0"/>
                            </a:spcAft>
                          </a:pPr>
                          <a:r>
                            <a:rPr lang="en-US" sz="900">
                              <a:effectLst/>
                            </a:rPr>
                            <a:t>0</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19</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7</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5</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a:effectLst/>
                            </a:rPr>
                            <a:t>version 3</a:t>
                          </a:r>
                          <a:endParaRPr lang="en-US" sz="900">
                            <a:effectLst/>
                            <a:latin typeface="Calibri" charset="0"/>
                            <a:ea typeface="Calibri" charset="0"/>
                            <a:cs typeface="Times New Roman" charset="0"/>
                          </a:endParaRPr>
                        </a:p>
                      </a:txBody>
                      <a:tcPr marL="54226" marR="54226" marT="0" marB="0" anchor="ctr"/>
                    </a:tc>
                  </a:tr>
                  <a:tr h="159962">
                    <a:tc vMerge="1">
                      <a:txBody>
                        <a:bodyPr/>
                        <a:lstStyle/>
                        <a:p>
                          <a:endParaRPr lang="en-US"/>
                        </a:p>
                      </a:txBody>
                      <a:tcPr/>
                    </a:tc>
                    <a:tc vMerge="1">
                      <a:txBody>
                        <a:bodyPr/>
                        <a:lstStyle/>
                        <a:p>
                          <a:endParaRPr lang="en-US"/>
                        </a:p>
                      </a:txBody>
                      <a:tcPr/>
                    </a:tc>
                    <a:tc>
                      <a:txBody>
                        <a:bodyPr/>
                        <a:lstStyle/>
                        <a:p>
                          <a:endParaRPr lang="en-US"/>
                        </a:p>
                      </a:txBody>
                      <a:tcPr marL="54226" marR="54226" marT="0" marB="0" anchor="ctr">
                        <a:blipFill rotWithShape="0">
                          <a:blip r:embed="rId2"/>
                          <a:stretch>
                            <a:fillRect l="-201290" t="-2665385" r="-318710" b="-38462"/>
                          </a:stretch>
                        </a:blipFill>
                      </a:tcPr>
                    </a:tc>
                    <a:tc>
                      <a:txBody>
                        <a:bodyPr/>
                        <a:lstStyle/>
                        <a:p>
                          <a:pPr marL="0" marR="0" algn="ctr">
                            <a:spcBef>
                              <a:spcPts val="0"/>
                            </a:spcBef>
                            <a:spcAft>
                              <a:spcPts val="0"/>
                            </a:spcAft>
                          </a:pPr>
                          <a:r>
                            <a:rPr lang="en-US" sz="900">
                              <a:effectLst/>
                            </a:rPr>
                            <a:t>46</a:t>
                          </a:r>
                          <a:endParaRPr lang="en-US" sz="900">
                            <a:effectLst/>
                            <a:latin typeface="Calibri" charset="0"/>
                            <a:ea typeface="Calibri" charset="0"/>
                            <a:cs typeface="Times New Roman" charset="0"/>
                          </a:endParaRPr>
                        </a:p>
                      </a:txBody>
                      <a:tcPr marL="54226" marR="54226" marT="0" marB="0" anchor="ctr"/>
                    </a:tc>
                    <a:tc>
                      <a:txBody>
                        <a:bodyPr/>
                        <a:lstStyle/>
                        <a:p>
                          <a:pPr marL="0" marR="0" algn="ctr">
                            <a:spcBef>
                              <a:spcPts val="0"/>
                            </a:spcBef>
                            <a:spcAft>
                              <a:spcPts val="0"/>
                            </a:spcAft>
                          </a:pPr>
                          <a:r>
                            <a:rPr lang="en-US" sz="900">
                              <a:effectLst/>
                            </a:rPr>
                            <a:t>4</a:t>
                          </a:r>
                          <a:endParaRPr lang="en-US" sz="900">
                            <a:effectLst/>
                            <a:latin typeface="Calibri" charset="0"/>
                            <a:ea typeface="Calibri" charset="0"/>
                            <a:cs typeface="Times New Roman" charset="0"/>
                          </a:endParaRPr>
                        </a:p>
                      </a:txBody>
                      <a:tcPr marL="54226" marR="54226" marT="0" marB="0"/>
                    </a:tc>
                    <a:tc>
                      <a:txBody>
                        <a:bodyPr/>
                        <a:lstStyle/>
                        <a:p>
                          <a:pPr marL="0" marR="0" algn="ctr">
                            <a:spcBef>
                              <a:spcPts val="0"/>
                            </a:spcBef>
                            <a:spcAft>
                              <a:spcPts val="0"/>
                            </a:spcAft>
                          </a:pPr>
                          <a:r>
                            <a:rPr lang="en-US" sz="900" dirty="0">
                              <a:effectLst/>
                            </a:rPr>
                            <a:t>version 3</a:t>
                          </a:r>
                          <a:endParaRPr lang="en-US" sz="900" dirty="0">
                            <a:effectLst/>
                            <a:latin typeface="Calibri" charset="0"/>
                            <a:ea typeface="Calibri" charset="0"/>
                            <a:cs typeface="Times New Roman" charset="0"/>
                          </a:endParaRPr>
                        </a:p>
                      </a:txBody>
                      <a:tcPr marL="54226" marR="54226" marT="0" marB="0" anchor="ctr"/>
                    </a:tc>
                  </a:tr>
                </a:tbl>
              </a:graphicData>
            </a:graphic>
          </p:graphicFrame>
        </mc:Fallback>
      </mc:AlternateContent>
    </p:spTree>
    <p:extLst>
      <p:ext uri="{BB962C8B-B14F-4D97-AF65-F5344CB8AC3E}">
        <p14:creationId xmlns:p14="http://schemas.microsoft.com/office/powerpoint/2010/main" val="100234411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Version 1 vs Version 3</a:t>
            </a:r>
            <a:endParaRPr lang="en-US" dirty="0"/>
          </a:p>
        </p:txBody>
      </p:sp>
      <p:sp>
        <p:nvSpPr>
          <p:cNvPr id="3" name="Content Placeholder 2"/>
          <p:cNvSpPr>
            <a:spLocks noGrp="1"/>
          </p:cNvSpPr>
          <p:nvPr>
            <p:ph idx="1"/>
          </p:nvPr>
        </p:nvSpPr>
        <p:spPr>
          <a:xfrm>
            <a:off x="1371600" y="1541721"/>
            <a:ext cx="9601200" cy="4325679"/>
          </a:xfrm>
        </p:spPr>
        <p:txBody>
          <a:bodyPr/>
          <a:lstStyle/>
          <a:p>
            <a:r>
              <a:rPr lang="en-US" dirty="0" smtClean="0"/>
              <a:t>Both: For a </a:t>
            </a:r>
            <a:r>
              <a:rPr lang="en-US" dirty="0"/>
              <a:t>fixed number of obstacles and a fixed destination, an increase in grid size corresponds to a greater, or equal, number of traversed blocks</a:t>
            </a:r>
            <a:r>
              <a:rPr lang="en-US" dirty="0"/>
              <a:t> </a:t>
            </a:r>
            <a:endParaRPr lang="en-US" dirty="0" smtClean="0"/>
          </a:p>
          <a:p>
            <a:r>
              <a:rPr lang="en-US" dirty="0"/>
              <a:t>V</a:t>
            </a:r>
            <a:r>
              <a:rPr lang="en-US" dirty="0" smtClean="0"/>
              <a:t>ersion 1:  </a:t>
            </a:r>
            <a:r>
              <a:rPr lang="en-US" dirty="0"/>
              <a:t>neural network tree has a success rate of only 12/24=50%.</a:t>
            </a:r>
            <a:r>
              <a:rPr lang="en-US" dirty="0"/>
              <a:t> </a:t>
            </a:r>
            <a:endParaRPr lang="en-US" dirty="0" smtClean="0"/>
          </a:p>
          <a:p>
            <a:r>
              <a:rPr lang="en-US" dirty="0" smtClean="0"/>
              <a:t>Version 1: the robot </a:t>
            </a:r>
            <a:r>
              <a:rPr lang="en-US" dirty="0"/>
              <a:t>has no incentive to explore the grid it is placed </a:t>
            </a:r>
            <a:r>
              <a:rPr lang="en-US" dirty="0" smtClean="0"/>
              <a:t>on</a:t>
            </a:r>
          </a:p>
          <a:p>
            <a:r>
              <a:rPr lang="en-US" dirty="0" smtClean="0"/>
              <a:t>Version 1: The robot is more likely to locate the destination along the wall</a:t>
            </a:r>
          </a:p>
          <a:p>
            <a:r>
              <a:rPr lang="en-US" dirty="0" smtClean="0"/>
              <a:t>Version 1: This </a:t>
            </a:r>
            <a:r>
              <a:rPr lang="en-US" dirty="0"/>
              <a:t>does </a:t>
            </a:r>
            <a:r>
              <a:rPr lang="en-US" dirty="0" smtClean="0"/>
              <a:t>not </a:t>
            </a:r>
            <a:r>
              <a:rPr lang="en-US" dirty="0"/>
              <a:t>imply that the robot is guaranteed to locate a destination along a wall</a:t>
            </a:r>
            <a:r>
              <a:rPr lang="en-US" dirty="0"/>
              <a:t> </a:t>
            </a:r>
            <a:r>
              <a:rPr lang="en-US" dirty="0" smtClean="0"/>
              <a:t>or that the </a:t>
            </a:r>
            <a:r>
              <a:rPr lang="en-US" dirty="0"/>
              <a:t>robot cannot locate </a:t>
            </a:r>
            <a:r>
              <a:rPr lang="en-US" dirty="0" smtClean="0"/>
              <a:t>destinations </a:t>
            </a:r>
            <a:r>
              <a:rPr lang="en-US" dirty="0"/>
              <a:t>not in corners or along the walls</a:t>
            </a:r>
            <a:r>
              <a:rPr lang="en-US" dirty="0"/>
              <a:t> </a:t>
            </a:r>
            <a:endParaRPr lang="en-US" dirty="0" smtClean="0"/>
          </a:p>
          <a:p>
            <a:r>
              <a:rPr lang="en-US" dirty="0" smtClean="0"/>
              <a:t>Version 3: depth-first-search </a:t>
            </a:r>
            <a:r>
              <a:rPr lang="en-US" dirty="0"/>
              <a:t>is far from being closest to the minimum path algorithm. </a:t>
            </a:r>
            <a:endParaRPr lang="en-US" dirty="0" smtClean="0"/>
          </a:p>
          <a:p>
            <a:r>
              <a:rPr lang="en-US" dirty="0"/>
              <a:t>V</a:t>
            </a:r>
            <a:r>
              <a:rPr lang="en-US" dirty="0" smtClean="0"/>
              <a:t>ersion 3: </a:t>
            </a:r>
            <a:r>
              <a:rPr lang="en-US" dirty="0"/>
              <a:t>neural network structure is expectably more reliable and safer to use.</a:t>
            </a:r>
            <a:r>
              <a:rPr lang="en-US" dirty="0"/>
              <a:t> </a:t>
            </a:r>
          </a:p>
        </p:txBody>
      </p:sp>
    </p:spTree>
    <p:extLst>
      <p:ext uri="{BB962C8B-B14F-4D97-AF65-F5344CB8AC3E}">
        <p14:creationId xmlns:p14="http://schemas.microsoft.com/office/powerpoint/2010/main" val="122038737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785190" y="2674088"/>
            <a:ext cx="5507665" cy="1485900"/>
          </a:xfrm>
        </p:spPr>
        <p:txBody>
          <a:bodyPr/>
          <a:lstStyle/>
          <a:p>
            <a:r>
              <a:rPr lang="en-US" dirty="0" smtClean="0"/>
              <a:t>Conclusion: Summary</a:t>
            </a:r>
            <a:endParaRPr lang="en-US" dirty="0"/>
          </a:p>
        </p:txBody>
      </p:sp>
    </p:spTree>
    <p:extLst>
      <p:ext uri="{BB962C8B-B14F-4D97-AF65-F5344CB8AC3E}">
        <p14:creationId xmlns:p14="http://schemas.microsoft.com/office/powerpoint/2010/main" val="9893079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083981" y="2705986"/>
            <a:ext cx="9601200" cy="1485900"/>
          </a:xfrm>
        </p:spPr>
        <p:txBody>
          <a:bodyPr/>
          <a:lstStyle/>
          <a:p>
            <a:r>
              <a:rPr lang="en-US" dirty="0" smtClean="0"/>
              <a:t>Conclusion: Future Work and Impact </a:t>
            </a:r>
            <a:endParaRPr lang="en-US" dirty="0"/>
          </a:p>
        </p:txBody>
      </p:sp>
    </p:spTree>
    <p:extLst>
      <p:ext uri="{BB962C8B-B14F-4D97-AF65-F5344CB8AC3E}">
        <p14:creationId xmlns:p14="http://schemas.microsoft.com/office/powerpoint/2010/main" val="81513593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p:cNvSpPr>
            <a:spLocks noGrp="1"/>
          </p:cNvSpPr>
          <p:nvPr>
            <p:ph idx="1"/>
          </p:nvPr>
        </p:nvSpPr>
        <p:spPr>
          <a:xfrm>
            <a:off x="4805917" y="2849525"/>
            <a:ext cx="9601200" cy="3581400"/>
          </a:xfrm>
        </p:spPr>
        <p:txBody>
          <a:bodyPr>
            <a:normAutofit/>
          </a:bodyPr>
          <a:lstStyle/>
          <a:p>
            <a:pPr marL="0" indent="0">
              <a:buNone/>
            </a:pPr>
            <a:r>
              <a:rPr lang="en-US" sz="4000" dirty="0" smtClean="0"/>
              <a:t>To Conclude</a:t>
            </a:r>
            <a:r>
              <a:rPr lang="mr-IN" sz="4000" dirty="0" smtClean="0"/>
              <a:t>…</a:t>
            </a:r>
            <a:endParaRPr lang="en-US" sz="4000" dirty="0"/>
          </a:p>
        </p:txBody>
      </p:sp>
    </p:spTree>
    <p:extLst>
      <p:ext uri="{BB962C8B-B14F-4D97-AF65-F5344CB8AC3E}">
        <p14:creationId xmlns:p14="http://schemas.microsoft.com/office/powerpoint/2010/main" val="188759372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Neuron</a:t>
            </a:r>
            <a:endParaRPr lang="en-US" dirty="0"/>
          </a:p>
        </p:txBody>
      </p:sp>
      <p:sp>
        <p:nvSpPr>
          <p:cNvPr id="3" name="Content Placeholder 2"/>
          <p:cNvSpPr>
            <a:spLocks noGrp="1"/>
          </p:cNvSpPr>
          <p:nvPr>
            <p:ph idx="1"/>
          </p:nvPr>
        </p:nvSpPr>
        <p:spPr/>
        <p:txBody>
          <a:bodyPr/>
          <a:lstStyle/>
          <a:p>
            <a:endParaRPr lang="en-US"/>
          </a:p>
        </p:txBody>
      </p:sp>
      <p:pic>
        <p:nvPicPr>
          <p:cNvPr id="4" name="Picture 3"/>
          <p:cNvPicPr/>
          <p:nvPr/>
        </p:nvPicPr>
        <p:blipFill>
          <a:blip r:embed="rId2">
            <a:extLst>
              <a:ext uri="{28A0092B-C50C-407E-A947-70E740481C1C}">
                <a14:useLocalDpi xmlns:a14="http://schemas.microsoft.com/office/drawing/2010/main" val="0"/>
              </a:ext>
            </a:extLst>
          </a:blip>
          <a:srcRect/>
          <a:stretch>
            <a:fillRect/>
          </a:stretch>
        </p:blipFill>
        <p:spPr bwMode="auto">
          <a:xfrm>
            <a:off x="4051300" y="1737677"/>
            <a:ext cx="4241800" cy="2250123"/>
          </a:xfrm>
          <a:prstGeom prst="rect">
            <a:avLst/>
          </a:prstGeom>
          <a:noFill/>
          <a:ln>
            <a:solidFill>
              <a:schemeClr val="tx1"/>
            </a:solidFill>
          </a:ln>
        </p:spPr>
      </p:pic>
    </p:spTree>
    <p:extLst>
      <p:ext uri="{BB962C8B-B14F-4D97-AF65-F5344CB8AC3E}">
        <p14:creationId xmlns:p14="http://schemas.microsoft.com/office/powerpoint/2010/main" val="1244690210"/>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867578"/>
          </a:xfrm>
        </p:spPr>
        <p:txBody>
          <a:bodyPr/>
          <a:lstStyle/>
          <a:p>
            <a:r>
              <a:rPr lang="en-US" dirty="0" smtClean="0"/>
              <a:t>The Neural Network</a:t>
            </a:r>
            <a:endParaRPr lang="en-US" dirty="0"/>
          </a:p>
        </p:txBody>
      </p:sp>
      <p:pic>
        <p:nvPicPr>
          <p:cNvPr id="4" name="Picture 3"/>
          <p:cNvPicPr>
            <a:picLocks noChangeAspect="1"/>
          </p:cNvPicPr>
          <p:nvPr/>
        </p:nvPicPr>
        <p:blipFill>
          <a:blip r:embed="rId2"/>
          <a:stretch>
            <a:fillRect/>
          </a:stretch>
        </p:blipFill>
        <p:spPr>
          <a:xfrm>
            <a:off x="4260850" y="1553378"/>
            <a:ext cx="3822700" cy="5096933"/>
          </a:xfrm>
          <a:prstGeom prst="rect">
            <a:avLst/>
          </a:prstGeom>
        </p:spPr>
      </p:pic>
    </p:spTree>
    <p:extLst>
      <p:ext uri="{BB962C8B-B14F-4D97-AF65-F5344CB8AC3E}">
        <p14:creationId xmlns:p14="http://schemas.microsoft.com/office/powerpoint/2010/main" val="74237964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Neural Network </a:t>
            </a:r>
            <a:r>
              <a:rPr lang="en-US" dirty="0"/>
              <a:t>Tree </a:t>
            </a:r>
          </a:p>
        </p:txBody>
      </p:sp>
      <p:pic>
        <p:nvPicPr>
          <p:cNvPr id="4" name="Content Placeholder 3"/>
          <p:cNvPicPr/>
          <p:nvPr/>
        </p:nvPicPr>
        <p:blipFill>
          <a:blip r:embed="rId2">
            <a:extLst>
              <a:ext uri="{28A0092B-C50C-407E-A947-70E740481C1C}">
                <a14:useLocalDpi xmlns:a14="http://schemas.microsoft.com/office/drawing/2010/main" val="0"/>
              </a:ext>
            </a:extLst>
          </a:blip>
          <a:stretch>
            <a:fillRect/>
          </a:stretch>
        </p:blipFill>
        <p:spPr>
          <a:xfrm>
            <a:off x="3835354" y="2171700"/>
            <a:ext cx="4673692" cy="3935707"/>
          </a:xfrm>
          <a:prstGeom prst="rect">
            <a:avLst/>
          </a:prstGeom>
          <a:ln w="19050">
            <a:solidFill>
              <a:schemeClr val="tx1"/>
            </a:solidFill>
          </a:ln>
        </p:spPr>
      </p:pic>
    </p:spTree>
    <p:extLst>
      <p:ext uri="{BB962C8B-B14F-4D97-AF65-F5344CB8AC3E}">
        <p14:creationId xmlns:p14="http://schemas.microsoft.com/office/powerpoint/2010/main" val="687749252"/>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Tools</a:t>
            </a:r>
            <a:endParaRPr lang="en-US" dirty="0"/>
          </a:p>
        </p:txBody>
      </p:sp>
      <p:sp>
        <p:nvSpPr>
          <p:cNvPr id="3" name="Content Placeholder 2"/>
          <p:cNvSpPr>
            <a:spLocks noGrp="1"/>
          </p:cNvSpPr>
          <p:nvPr>
            <p:ph idx="1"/>
          </p:nvPr>
        </p:nvSpPr>
        <p:spPr>
          <a:xfrm>
            <a:off x="1371600" y="1801258"/>
            <a:ext cx="9601200" cy="3581400"/>
          </a:xfrm>
        </p:spPr>
        <p:txBody>
          <a:bodyPr>
            <a:normAutofit lnSpcReduction="10000"/>
          </a:bodyPr>
          <a:lstStyle/>
          <a:p>
            <a:r>
              <a:rPr lang="en-US" sz="2800" dirty="0" smtClean="0"/>
              <a:t>Java</a:t>
            </a:r>
          </a:p>
          <a:p>
            <a:endParaRPr lang="en-US" sz="2800" dirty="0" smtClean="0"/>
          </a:p>
          <a:p>
            <a:r>
              <a:rPr lang="en-US" sz="2800" dirty="0" smtClean="0"/>
              <a:t>Neuroph</a:t>
            </a:r>
          </a:p>
          <a:p>
            <a:endParaRPr lang="en-US" sz="2800" dirty="0" smtClean="0"/>
          </a:p>
          <a:p>
            <a:r>
              <a:rPr lang="en-US" sz="2800" dirty="0" smtClean="0"/>
              <a:t>JPanel</a:t>
            </a:r>
          </a:p>
          <a:p>
            <a:endParaRPr lang="en-US" sz="2800" dirty="0" smtClean="0"/>
          </a:p>
          <a:p>
            <a:r>
              <a:rPr lang="en-US" sz="2800" dirty="0" smtClean="0"/>
              <a:t>JUnit</a:t>
            </a:r>
            <a:endParaRPr lang="en-US" sz="2800" dirty="0"/>
          </a:p>
        </p:txBody>
      </p:sp>
      <p:pic>
        <p:nvPicPr>
          <p:cNvPr id="4" name="Picture 3"/>
          <p:cNvPicPr>
            <a:picLocks noChangeAspect="1"/>
          </p:cNvPicPr>
          <p:nvPr/>
        </p:nvPicPr>
        <p:blipFill>
          <a:blip r:embed="rId2"/>
          <a:stretch>
            <a:fillRect/>
          </a:stretch>
        </p:blipFill>
        <p:spPr>
          <a:xfrm>
            <a:off x="3638550" y="685800"/>
            <a:ext cx="2720510" cy="1784197"/>
          </a:xfrm>
          <a:prstGeom prst="rect">
            <a:avLst/>
          </a:prstGeom>
        </p:spPr>
      </p:pic>
      <p:pic>
        <p:nvPicPr>
          <p:cNvPr id="5" name="Picture 4"/>
          <p:cNvPicPr>
            <a:picLocks noChangeAspect="1"/>
          </p:cNvPicPr>
          <p:nvPr/>
        </p:nvPicPr>
        <p:blipFill>
          <a:blip r:embed="rId3"/>
          <a:stretch>
            <a:fillRect/>
          </a:stretch>
        </p:blipFill>
        <p:spPr>
          <a:xfrm>
            <a:off x="4053785" y="2386902"/>
            <a:ext cx="2037220" cy="1100099"/>
          </a:xfrm>
          <a:prstGeom prst="rect">
            <a:avLst/>
          </a:prstGeom>
        </p:spPr>
      </p:pic>
      <p:pic>
        <p:nvPicPr>
          <p:cNvPr id="6" name="Picture 5"/>
          <p:cNvPicPr>
            <a:picLocks noChangeAspect="1"/>
          </p:cNvPicPr>
          <p:nvPr/>
        </p:nvPicPr>
        <p:blipFill>
          <a:blip r:embed="rId4"/>
          <a:stretch>
            <a:fillRect/>
          </a:stretch>
        </p:blipFill>
        <p:spPr>
          <a:xfrm>
            <a:off x="3937685" y="4000500"/>
            <a:ext cx="2153320" cy="2153320"/>
          </a:xfrm>
          <a:prstGeom prst="rect">
            <a:avLst/>
          </a:prstGeom>
        </p:spPr>
      </p:pic>
    </p:spTree>
    <p:extLst>
      <p:ext uri="{BB962C8B-B14F-4D97-AF65-F5344CB8AC3E}">
        <p14:creationId xmlns:p14="http://schemas.microsoft.com/office/powerpoint/2010/main" val="672203579"/>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71600" y="685800"/>
            <a:ext cx="9601200" cy="812494"/>
          </a:xfrm>
        </p:spPr>
        <p:txBody>
          <a:bodyPr/>
          <a:lstStyle/>
          <a:p>
            <a:r>
              <a:rPr lang="en-US" smtClean="0"/>
              <a:t>Questions</a:t>
            </a:r>
            <a:endParaRPr lang="en-US"/>
          </a:p>
        </p:txBody>
      </p:sp>
      <p:sp>
        <p:nvSpPr>
          <p:cNvPr id="3" name="Content Placeholder 2"/>
          <p:cNvSpPr>
            <a:spLocks noGrp="1"/>
          </p:cNvSpPr>
          <p:nvPr>
            <p:ph idx="1"/>
          </p:nvPr>
        </p:nvSpPr>
        <p:spPr>
          <a:xfrm>
            <a:off x="1371600" y="1624987"/>
            <a:ext cx="9601200" cy="4709711"/>
          </a:xfrm>
        </p:spPr>
        <p:txBody>
          <a:bodyPr>
            <a:normAutofit/>
          </a:bodyPr>
          <a:lstStyle/>
          <a:p>
            <a:r>
              <a:rPr lang="en-US" b="1" dirty="0"/>
              <a:t>How should the neural network tree be designed? </a:t>
            </a:r>
            <a:endParaRPr lang="en-US" b="1" dirty="0" smtClean="0"/>
          </a:p>
          <a:p>
            <a:r>
              <a:rPr lang="en-US" b="1" dirty="0" smtClean="0"/>
              <a:t>How </a:t>
            </a:r>
            <a:r>
              <a:rPr lang="en-US" b="1" dirty="0"/>
              <a:t>does this tree compare, in accuracy and time, to a non-tree like structure? </a:t>
            </a:r>
            <a:endParaRPr lang="en-US" b="1" dirty="0" smtClean="0"/>
          </a:p>
          <a:p>
            <a:r>
              <a:rPr lang="en-US" b="1" dirty="0" smtClean="0"/>
              <a:t>What </a:t>
            </a:r>
            <a:r>
              <a:rPr lang="en-US" b="1" dirty="0"/>
              <a:t>are the advantages/drawbacks of each structure? </a:t>
            </a:r>
            <a:endParaRPr lang="en-US" b="1" dirty="0" smtClean="0"/>
          </a:p>
          <a:p>
            <a:r>
              <a:rPr lang="en-US" b="1" dirty="0" smtClean="0"/>
              <a:t>Which </a:t>
            </a:r>
            <a:r>
              <a:rPr lang="en-US" b="1" dirty="0"/>
              <a:t>structure would be better in allowing for future higher-level neural networks? </a:t>
            </a:r>
            <a:endParaRPr lang="en-US" b="1" dirty="0" smtClean="0"/>
          </a:p>
          <a:p>
            <a:r>
              <a:rPr lang="en-US" b="1" dirty="0" smtClean="0"/>
              <a:t>How </a:t>
            </a:r>
            <a:r>
              <a:rPr lang="en-US" b="1" dirty="0"/>
              <a:t>effective is this tree neural network in guiding a robot to its destination? Does the size of the grid matter? </a:t>
            </a:r>
            <a:endParaRPr lang="en-US" b="1" dirty="0" smtClean="0"/>
          </a:p>
          <a:p>
            <a:r>
              <a:rPr lang="en-US" b="1" dirty="0" smtClean="0"/>
              <a:t>At </a:t>
            </a:r>
            <a:r>
              <a:rPr lang="en-US" b="1" dirty="0"/>
              <a:t>what grid size can the robot no longer successfully reach its destination? </a:t>
            </a:r>
            <a:endParaRPr lang="en-US" b="1" dirty="0" smtClean="0"/>
          </a:p>
          <a:p>
            <a:r>
              <a:rPr lang="en-US" b="1" dirty="0" smtClean="0"/>
              <a:t>Would </a:t>
            </a:r>
            <a:r>
              <a:rPr lang="en-US" b="1" dirty="0"/>
              <a:t>a typical path-traversal algorithm (e.g. depth-first-search) be more effective in guiding the robot? </a:t>
            </a:r>
            <a:endParaRPr lang="en-US" b="1" dirty="0" smtClean="0"/>
          </a:p>
          <a:p>
            <a:r>
              <a:rPr lang="en-US" b="1" dirty="0" smtClean="0"/>
              <a:t>How </a:t>
            </a:r>
            <a:r>
              <a:rPr lang="en-US" b="1" dirty="0"/>
              <a:t>can a tree neural network work with such a path-traversal algorithm?</a:t>
            </a:r>
            <a:r>
              <a:rPr lang="en-US" b="1" dirty="0"/>
              <a:t> </a:t>
            </a:r>
          </a:p>
        </p:txBody>
      </p:sp>
    </p:spTree>
    <p:extLst>
      <p:ext uri="{BB962C8B-B14F-4D97-AF65-F5344CB8AC3E}">
        <p14:creationId xmlns:p14="http://schemas.microsoft.com/office/powerpoint/2010/main" val="49075468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Methodology</a:t>
            </a:r>
            <a:endParaRPr lang="en-US"/>
          </a:p>
        </p:txBody>
      </p:sp>
      <p:sp>
        <p:nvSpPr>
          <p:cNvPr id="3" name="Content Placeholder 2"/>
          <p:cNvSpPr>
            <a:spLocks noGrp="1"/>
          </p:cNvSpPr>
          <p:nvPr>
            <p:ph idx="1"/>
          </p:nvPr>
        </p:nvSpPr>
        <p:spPr>
          <a:xfrm>
            <a:off x="1371600" y="1428750"/>
            <a:ext cx="10515600" cy="5308600"/>
          </a:xfrm>
        </p:spPr>
        <p:txBody>
          <a:bodyPr>
            <a:normAutofit fontScale="77500" lnSpcReduction="20000"/>
          </a:bodyPr>
          <a:lstStyle/>
          <a:p>
            <a:r>
              <a:rPr lang="en-US" b="1" dirty="0"/>
              <a:t>Phase I:</a:t>
            </a:r>
          </a:p>
          <a:p>
            <a:pPr lvl="0"/>
            <a:r>
              <a:rPr lang="en-US" dirty="0"/>
              <a:t>Design the tree neural network (version 1)</a:t>
            </a:r>
          </a:p>
          <a:p>
            <a:pPr lvl="0"/>
            <a:r>
              <a:rPr lang="en-US" dirty="0"/>
              <a:t>Gather data for the first level neural networks, and implement them</a:t>
            </a:r>
          </a:p>
          <a:p>
            <a:pPr lvl="0"/>
            <a:r>
              <a:rPr lang="en-US" dirty="0"/>
              <a:t>Simulate data for the higher level neural networks, and implement them</a:t>
            </a:r>
          </a:p>
          <a:p>
            <a:pPr lvl="0"/>
            <a:r>
              <a:rPr lang="en-US" dirty="0"/>
              <a:t>Generate test cases and simulations for the individual neural networks</a:t>
            </a:r>
          </a:p>
          <a:p>
            <a:endParaRPr lang="en-US" b="1" dirty="0" smtClean="0"/>
          </a:p>
          <a:p>
            <a:r>
              <a:rPr lang="en-US" b="1" dirty="0" smtClean="0"/>
              <a:t>Phase </a:t>
            </a:r>
            <a:r>
              <a:rPr lang="en-US" b="1" dirty="0"/>
              <a:t>II:</a:t>
            </a:r>
          </a:p>
          <a:p>
            <a:pPr lvl="0"/>
            <a:r>
              <a:rPr lang="en-US" dirty="0"/>
              <a:t>Design the non-tree like neural network (version 2)</a:t>
            </a:r>
          </a:p>
          <a:p>
            <a:pPr lvl="0"/>
            <a:r>
              <a:rPr lang="en-US" dirty="0"/>
              <a:t>Generate data for the non-tree like neural networks and implement them</a:t>
            </a:r>
          </a:p>
          <a:p>
            <a:pPr lvl="0"/>
            <a:r>
              <a:rPr lang="en-US" dirty="0"/>
              <a:t>Generate test cases for the non-tree like neural network</a:t>
            </a:r>
          </a:p>
          <a:p>
            <a:pPr lvl="0"/>
            <a:r>
              <a:rPr lang="en-US" dirty="0"/>
              <a:t>Compare version 1 and version 2</a:t>
            </a:r>
          </a:p>
          <a:p>
            <a:endParaRPr lang="en-US" b="1" dirty="0" smtClean="0"/>
          </a:p>
          <a:p>
            <a:r>
              <a:rPr lang="en-US" b="1" dirty="0" smtClean="0"/>
              <a:t>Phase </a:t>
            </a:r>
            <a:r>
              <a:rPr lang="en-US" b="1" dirty="0"/>
              <a:t>III:</a:t>
            </a:r>
          </a:p>
          <a:p>
            <a:pPr lvl="0"/>
            <a:r>
              <a:rPr lang="en-US" dirty="0"/>
              <a:t>Design the DFS-based neural network (version 3)</a:t>
            </a:r>
          </a:p>
          <a:p>
            <a:pPr lvl="0"/>
            <a:r>
              <a:rPr lang="en-US" dirty="0"/>
              <a:t>Simulate the DFS neural network and version 1 </a:t>
            </a:r>
          </a:p>
          <a:p>
            <a:pPr lvl="0"/>
            <a:r>
              <a:rPr lang="en-US" dirty="0"/>
              <a:t>Compare version 1 and version 3</a:t>
            </a:r>
          </a:p>
          <a:p>
            <a:endParaRPr lang="en-US" dirty="0"/>
          </a:p>
        </p:txBody>
      </p:sp>
    </p:spTree>
    <p:extLst>
      <p:ext uri="{BB962C8B-B14F-4D97-AF65-F5344CB8AC3E}">
        <p14:creationId xmlns:p14="http://schemas.microsoft.com/office/powerpoint/2010/main" val="673485157"/>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theme/theme1.xml><?xml version="1.0" encoding="utf-8"?>
<a:theme xmlns:a="http://schemas.openxmlformats.org/drawingml/2006/main" name="Crop">
  <a:themeElements>
    <a:clrScheme name="Crop">
      <a:dk1>
        <a:sysClr val="windowText" lastClr="000000"/>
      </a:dk1>
      <a:lt1>
        <a:sysClr val="window" lastClr="FFFFFF"/>
      </a:lt1>
      <a:dk2>
        <a:srgbClr val="191B0E"/>
      </a:dk2>
      <a:lt2>
        <a:srgbClr val="EFEDE3"/>
      </a:lt2>
      <a:accent1>
        <a:srgbClr val="8C8D86"/>
      </a:accent1>
      <a:accent2>
        <a:srgbClr val="E6C069"/>
      </a:accent2>
      <a:accent3>
        <a:srgbClr val="897B61"/>
      </a:accent3>
      <a:accent4>
        <a:srgbClr val="8DAB8E"/>
      </a:accent4>
      <a:accent5>
        <a:srgbClr val="77A2BB"/>
      </a:accent5>
      <a:accent6>
        <a:srgbClr val="E28394"/>
      </a:accent6>
      <a:hlink>
        <a:srgbClr val="77A2BB"/>
      </a:hlink>
      <a:folHlink>
        <a:srgbClr val="957A99"/>
      </a:folHlink>
    </a:clrScheme>
    <a:fontScheme name="Crop">
      <a:majorFont>
        <a:latin typeface="Franklin Gothic Book" panose="020B0503020102020204"/>
        <a:ea typeface=""/>
        <a:cs typeface=""/>
      </a:majorFont>
      <a:minorFont>
        <a:latin typeface="Franklin Gothic Book" panose="020B0503020102020204"/>
        <a:ea typeface=""/>
        <a:cs typeface=""/>
      </a:minorFont>
    </a:fontScheme>
    <a:fmtScheme name="Crop">
      <a:fillStyleLst>
        <a:solidFill>
          <a:schemeClr val="phClr"/>
        </a:solidFill>
        <a:gradFill rotWithShape="1">
          <a:gsLst>
            <a:gs pos="0">
              <a:schemeClr val="phClr">
                <a:tint val="67000"/>
                <a:satMod val="105000"/>
                <a:lumMod val="110000"/>
              </a:schemeClr>
            </a:gs>
            <a:gs pos="50000">
              <a:schemeClr val="phClr">
                <a:tint val="73000"/>
                <a:satMod val="103000"/>
                <a:lumMod val="105000"/>
              </a:schemeClr>
            </a:gs>
            <a:gs pos="100000">
              <a:schemeClr val="phClr">
                <a:tint val="81000"/>
                <a:satMod val="109000"/>
                <a:lumMod val="105000"/>
              </a:schemeClr>
            </a:gs>
          </a:gsLst>
          <a:lin ang="5400000" scaled="0"/>
        </a:gradFill>
        <a:gradFill rotWithShape="1">
          <a:gsLst>
            <a:gs pos="0">
              <a:schemeClr val="phClr">
                <a:tint val="94000"/>
                <a:satMod val="103000"/>
                <a:lumMod val="102000"/>
              </a:schemeClr>
            </a:gs>
            <a:gs pos="50000">
              <a:schemeClr val="phClr">
                <a:shade val="100000"/>
                <a:satMod val="110000"/>
                <a:lumMod val="100000"/>
              </a:schemeClr>
            </a:gs>
            <a:gs pos="100000">
              <a:schemeClr val="phClr">
                <a:shade val="78000"/>
                <a:satMod val="120000"/>
                <a:lumMod val="99000"/>
              </a:schemeClr>
            </a:gs>
          </a:gsLst>
          <a:lin ang="5400000" scaled="0"/>
        </a:gradFill>
      </a:fillStyleLst>
      <a:lnStyleLst>
        <a:ln w="6350" cap="flat" cmpd="sng" algn="in">
          <a:solidFill>
            <a:schemeClr val="phClr"/>
          </a:solidFill>
          <a:prstDash val="solid"/>
        </a:ln>
        <a:ln w="34925" cap="flat" cmpd="sng" algn="in">
          <a:solidFill>
            <a:schemeClr val="phClr"/>
          </a:solidFill>
          <a:prstDash val="solid"/>
        </a:ln>
        <a:ln w="19050" cap="flat" cmpd="sng" algn="in">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35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rop" id="{EC9488ED-E761-4D60-9AC4-764D1FE2C171}" vid="{CE19780C-D67D-4C13-9DE9-A52BC3BA51B4}"/>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Crop</Template>
  <TotalTime>1875</TotalTime>
  <Words>1818</Words>
  <Application>Microsoft Macintosh PowerPoint</Application>
  <PresentationFormat>Widescreen</PresentationFormat>
  <Paragraphs>963</Paragraphs>
  <Slides>34</Slides>
  <Notes>0</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34</vt:i4>
      </vt:variant>
    </vt:vector>
  </HeadingPairs>
  <TitlesOfParts>
    <vt:vector size="39" baseType="lpstr">
      <vt:lpstr>Calibri</vt:lpstr>
      <vt:lpstr>Courier New</vt:lpstr>
      <vt:lpstr>Franklin Gothic Book</vt:lpstr>
      <vt:lpstr>Times New Roman</vt:lpstr>
      <vt:lpstr>Crop</vt:lpstr>
      <vt:lpstr>PROMETHEUS: Neural network trees</vt:lpstr>
      <vt:lpstr>Problem</vt:lpstr>
      <vt:lpstr>Decision-making </vt:lpstr>
      <vt:lpstr>The Neuron</vt:lpstr>
      <vt:lpstr>The Neural Network</vt:lpstr>
      <vt:lpstr>The Neural Network Tree </vt:lpstr>
      <vt:lpstr>Tools</vt:lpstr>
      <vt:lpstr>Questions</vt:lpstr>
      <vt:lpstr>Methodology</vt:lpstr>
      <vt:lpstr>Neural Network Tree (Version 1)</vt:lpstr>
      <vt:lpstr>DirectionClassifierNN</vt:lpstr>
      <vt:lpstr>SurfaceClassifierNN</vt:lpstr>
      <vt:lpstr>ChargingSafetyNN</vt:lpstr>
      <vt:lpstr>ChargeBatteryNN</vt:lpstr>
      <vt:lpstr>UltraSonicSensorNN</vt:lpstr>
      <vt:lpstr>TouchSensorNN</vt:lpstr>
      <vt:lpstr>MovableObjectNN</vt:lpstr>
      <vt:lpstr>BatteryFailureNN</vt:lpstr>
      <vt:lpstr>ReachableDestinationNN </vt:lpstr>
      <vt:lpstr>ChangeDirectionNN </vt:lpstr>
      <vt:lpstr>NextDirectionNN</vt:lpstr>
      <vt:lpstr>Simulations</vt:lpstr>
      <vt:lpstr>Neural Network (Version 2)</vt:lpstr>
      <vt:lpstr>Version 1 vs Version 2</vt:lpstr>
      <vt:lpstr>Comparison</vt:lpstr>
      <vt:lpstr>New Solution…</vt:lpstr>
      <vt:lpstr>Neural Network Tree (Version 3)</vt:lpstr>
      <vt:lpstr>Simulations</vt:lpstr>
      <vt:lpstr>Simulation (example)  Size: 5x5 Obstacles: 4 Destination: block 20 version 1: 15 blocks version 3: 31 blocks   </vt:lpstr>
      <vt:lpstr>Version 1 vs Version 3</vt:lpstr>
      <vt:lpstr>Version 1 vs Version 3</vt:lpstr>
      <vt:lpstr>Conclusion: Summary</vt:lpstr>
      <vt:lpstr>Conclusion: Future Work and Impact </vt:lpstr>
      <vt:lpstr>PowerPoint Presentation</vt:lpstr>
    </vt:vector>
  </TitlesOfParts>
  <Company/>
  <LinksUpToDate>false</LinksUpToDate>
  <SharedDoc>false</SharedDoc>
  <HyperlinksChanged>false</HyperlinksChanged>
  <AppVersion>15.0036</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PROMETHEUS: Neural network trees</dc:title>
  <dc:creator>Microsoft Office User</dc:creator>
  <cp:lastModifiedBy>Microsoft Office User</cp:lastModifiedBy>
  <cp:revision>44</cp:revision>
  <dcterms:created xsi:type="dcterms:W3CDTF">2021-08-21T15:50:55Z</dcterms:created>
  <dcterms:modified xsi:type="dcterms:W3CDTF">2021-08-22T23:06:33Z</dcterms:modified>
</cp:coreProperties>
</file>

<file path=docProps/thumbnail.jpeg>
</file>